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70" r:id="rId15"/>
    <p:sldId id="269" r:id="rId16"/>
    <p:sldId id="271" r:id="rId17"/>
    <p:sldId id="272" r:id="rId18"/>
    <p:sldId id="273" r:id="rId19"/>
    <p:sldId id="274" r:id="rId20"/>
    <p:sldId id="276" r:id="rId21"/>
    <p:sldId id="277" r:id="rId22"/>
    <p:sldId id="278" r:id="rId23"/>
    <p:sldId id="279" r:id="rId24"/>
    <p:sldId id="27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7" r:id="rId43"/>
    <p:sldId id="323" r:id="rId44"/>
    <p:sldId id="325" r:id="rId45"/>
    <p:sldId id="299" r:id="rId46"/>
    <p:sldId id="298" r:id="rId47"/>
    <p:sldId id="300" r:id="rId48"/>
    <p:sldId id="301" r:id="rId4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F3"/>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53989"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E0B9-EA54-496A-9B87-8C6CFBE751BB}" type="datetimeFigureOut">
              <a:rPr lang="de-DE" smtClean="0"/>
              <a:t>16.09.2020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41CCD-4F4E-4B9C-804C-AB73A20D550A}" type="slidenum">
              <a:rPr lang="de-DE" smtClean="0"/>
              <a:t>‹Nr.›</a:t>
            </a:fld>
            <a:endParaRPr lang="de-DE" dirty="0"/>
          </a:p>
        </p:txBody>
      </p:sp>
    </p:spTree>
    <p:extLst>
      <p:ext uri="{BB962C8B-B14F-4D97-AF65-F5344CB8AC3E}">
        <p14:creationId xmlns:p14="http://schemas.microsoft.com/office/powerpoint/2010/main" val="347755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100 AS Zahl</a:t>
            </a:r>
          </a:p>
          <a:p>
            <a:r>
              <a:rPr lang="de-DE" sz="1200" kern="1200" dirty="0">
                <a:solidFill>
                  <a:schemeClr val="tx1"/>
                </a:solidFill>
                <a:effectLst/>
                <a:latin typeface="+mn-lt"/>
                <a:ea typeface="+mn-ea"/>
                <a:cs typeface="+mn-cs"/>
              </a:rPr>
              <a:t>	, 'Donaudampfschifffahrtsgesellschaft' AS Text</a:t>
            </a:r>
          </a:p>
          <a:p>
            <a:r>
              <a:rPr lang="de-DE" sz="1200" kern="1200" dirty="0">
                <a:solidFill>
                  <a:schemeClr val="tx1"/>
                </a:solidFill>
                <a:effectLst/>
                <a:latin typeface="+mn-lt"/>
                <a:ea typeface="+mn-ea"/>
                <a:cs typeface="+mn-cs"/>
              </a:rPr>
              <a:t>	, 400/2 AS Rechnung</a:t>
            </a:r>
          </a:p>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3</a:t>
            </a:fld>
            <a:endParaRPr lang="de-DE" dirty="0"/>
          </a:p>
        </p:txBody>
      </p:sp>
    </p:spTree>
    <p:extLst>
      <p:ext uri="{BB962C8B-B14F-4D97-AF65-F5344CB8AC3E}">
        <p14:creationId xmlns:p14="http://schemas.microsoft.com/office/powerpoint/2010/main" val="3093514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LEN(Phone)-3), RIGHT(Phone, 3)) AS Phone</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…oder mit Substring:</a:t>
            </a:r>
          </a:p>
          <a:p>
            <a:endParaRPr lang="de-DE" sz="1200" kern="1200" dirty="0">
              <a:solidFill>
                <a:schemeClr val="tx1"/>
              </a:solidFill>
              <a:effectLst/>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CONCAT(REPLICATE('x', LEN(Phone)-3), SUBSTRING(Phone, LEN(Phone)-2, 3))</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15</a:t>
            </a:fld>
            <a:endParaRPr lang="de-DE" dirty="0"/>
          </a:p>
        </p:txBody>
      </p:sp>
    </p:spTree>
    <p:extLst>
      <p:ext uri="{BB962C8B-B14F-4D97-AF65-F5344CB8AC3E}">
        <p14:creationId xmlns:p14="http://schemas.microsoft.com/office/powerpoint/2010/main" val="428738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LEN(CardNumber)-3), RIGHT(CardNumber, 3)) AS CCInfo</a:t>
            </a:r>
          </a:p>
          <a:p>
            <a:r>
              <a:rPr lang="de-DE" sz="1200" kern="1200" dirty="0">
                <a:solidFill>
                  <a:schemeClr val="tx1"/>
                </a:solidFill>
                <a:latin typeface="+mn-lt"/>
                <a:ea typeface="+mn-ea"/>
                <a:cs typeface="+mn-cs"/>
              </a:rPr>
              <a:t>	, </a:t>
            </a:r>
            <a:r>
              <a:rPr lang="en-US" sz="1200" kern="1200" dirty="0">
                <a:solidFill>
                  <a:schemeClr val="tx1"/>
                </a:solidFill>
                <a:latin typeface="+mn-lt"/>
                <a:ea typeface="+mn-ea"/>
                <a:cs typeface="+mn-cs"/>
              </a:rPr>
              <a:t>CardNumber</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FROM Sales.CreditCard</a:t>
            </a:r>
          </a:p>
        </p:txBody>
      </p:sp>
      <p:sp>
        <p:nvSpPr>
          <p:cNvPr id="4" name="Foliennummernplatzhalter 3"/>
          <p:cNvSpPr>
            <a:spLocks noGrp="1"/>
          </p:cNvSpPr>
          <p:nvPr>
            <p:ph type="sldNum" sz="quarter" idx="5"/>
          </p:nvPr>
        </p:nvSpPr>
        <p:spPr/>
        <p:txBody>
          <a:bodyPr/>
          <a:lstStyle/>
          <a:p>
            <a:fld id="{8F141CCD-4F4E-4B9C-804C-AB73A20D550A}" type="slidenum">
              <a:rPr lang="de-DE" smtClean="0"/>
              <a:t>16</a:t>
            </a:fld>
            <a:endParaRPr lang="de-DE" dirty="0"/>
          </a:p>
        </p:txBody>
      </p:sp>
    </p:spTree>
    <p:extLst>
      <p:ext uri="{BB962C8B-B14F-4D97-AF65-F5344CB8AC3E}">
        <p14:creationId xmlns:p14="http://schemas.microsoft.com/office/powerpoint/2010/main" val="18896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CustomerID AS KundenID</a:t>
            </a:r>
          </a:p>
          <a:p>
            <a:r>
              <a:rPr lang="de-DE" sz="1200" kern="1200" dirty="0">
                <a:solidFill>
                  <a:schemeClr val="tx1"/>
                </a:solidFill>
                <a:effectLst/>
                <a:latin typeface="+mn-lt"/>
                <a:ea typeface="+mn-ea"/>
                <a:cs typeface="+mn-cs"/>
              </a:rPr>
              <a:t>	, CompanyName AS Firmenname</a:t>
            </a:r>
          </a:p>
          <a:p>
            <a:r>
              <a:rPr lang="de-DE" sz="1200" kern="1200" dirty="0">
                <a:solidFill>
                  <a:schemeClr val="tx1"/>
                </a:solidFill>
                <a:effectLst/>
                <a:latin typeface="+mn-lt"/>
                <a:ea typeface="+mn-ea"/>
                <a:cs typeface="+mn-cs"/>
              </a:rPr>
              <a:t>	, ContactName AS Kontaktperson</a:t>
            </a:r>
          </a:p>
          <a:p>
            <a:r>
              <a:rPr lang="de-DE" sz="1200" kern="1200" dirty="0">
                <a:solidFill>
                  <a:schemeClr val="tx1"/>
                </a:solidFill>
                <a:effectLst/>
                <a:latin typeface="+mn-lt"/>
                <a:ea typeface="+mn-ea"/>
                <a:cs typeface="+mn-cs"/>
              </a:rPr>
              <a:t>	, Phone AS Telefonnummer</a:t>
            </a:r>
          </a:p>
          <a:p>
            <a:r>
              <a:rPr lang="de-DE" sz="1200" kern="1200" dirty="0">
                <a:solidFill>
                  <a:schemeClr val="tx1"/>
                </a:solidFill>
                <a:effectLst/>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Wir müssen hier kein „AS“ verwenden; wenn wir es weglassen, bekommen wir die ursprünglichen (englischen) Spaltenüberschriften CustomerID, CompanyName, ContactName und Phone.</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18</a:t>
            </a:fld>
            <a:endParaRPr lang="de-DE" dirty="0"/>
          </a:p>
        </p:txBody>
      </p:sp>
    </p:spTree>
    <p:extLst>
      <p:ext uri="{BB962C8B-B14F-4D97-AF65-F5344CB8AC3E}">
        <p14:creationId xmlns:p14="http://schemas.microsoft.com/office/powerpoint/2010/main" val="3229093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ProductID AS ProduktID</a:t>
            </a:r>
          </a:p>
          <a:p>
            <a:r>
              <a:rPr lang="de-DE" sz="1200" kern="1200" dirty="0">
                <a:solidFill>
                  <a:schemeClr val="tx1"/>
                </a:solidFill>
                <a:effectLst/>
                <a:latin typeface="+mn-lt"/>
                <a:ea typeface="+mn-ea"/>
                <a:cs typeface="+mn-cs"/>
              </a:rPr>
              <a:t>	, ProductName AS Produktname</a:t>
            </a:r>
          </a:p>
          <a:p>
            <a:r>
              <a:rPr lang="de-DE" sz="1200" kern="1200" dirty="0">
                <a:solidFill>
                  <a:schemeClr val="tx1"/>
                </a:solidFill>
                <a:effectLst/>
                <a:latin typeface="+mn-lt"/>
                <a:ea typeface="+mn-ea"/>
                <a:cs typeface="+mn-cs"/>
              </a:rPr>
              <a:t>	, UnitPrice AS Stückpreis</a:t>
            </a:r>
          </a:p>
          <a:p>
            <a:r>
              <a:rPr lang="de-DE" sz="1200" kern="1200" dirty="0">
                <a:solidFill>
                  <a:schemeClr val="tx1"/>
                </a:solidFill>
                <a:effectLst/>
                <a:latin typeface="+mn-lt"/>
                <a:ea typeface="+mn-ea"/>
                <a:cs typeface="+mn-cs"/>
              </a:rPr>
              <a:t>FROM Products</a:t>
            </a:r>
          </a:p>
        </p:txBody>
      </p:sp>
      <p:sp>
        <p:nvSpPr>
          <p:cNvPr id="4" name="Foliennummernplatzhalter 3"/>
          <p:cNvSpPr>
            <a:spLocks noGrp="1"/>
          </p:cNvSpPr>
          <p:nvPr>
            <p:ph type="sldNum" sz="quarter" idx="5"/>
          </p:nvPr>
        </p:nvSpPr>
        <p:spPr/>
        <p:txBody>
          <a:bodyPr/>
          <a:lstStyle/>
          <a:p>
            <a:fld id="{8F141CCD-4F4E-4B9C-804C-AB73A20D550A}" type="slidenum">
              <a:rPr lang="de-DE" smtClean="0"/>
              <a:t>19</a:t>
            </a:fld>
            <a:endParaRPr lang="de-DE" dirty="0"/>
          </a:p>
        </p:txBody>
      </p:sp>
    </p:spTree>
    <p:extLst>
      <p:ext uri="{BB962C8B-B14F-4D97-AF65-F5344CB8AC3E}">
        <p14:creationId xmlns:p14="http://schemas.microsoft.com/office/powerpoint/2010/main" val="423555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Freight AS Nettofrachtkosten</a:t>
            </a:r>
          </a:p>
          <a:p>
            <a:r>
              <a:rPr lang="de-DE" sz="1200" kern="1200" dirty="0">
                <a:solidFill>
                  <a:schemeClr val="tx1"/>
                </a:solidFill>
                <a:effectLst/>
                <a:latin typeface="+mn-lt"/>
                <a:ea typeface="+mn-ea"/>
                <a:cs typeface="+mn-cs"/>
              </a:rPr>
              <a:t>	, Freight*1.19 AS Bruttofrachtkosten</a:t>
            </a:r>
          </a:p>
          <a:p>
            <a:r>
              <a:rPr lang="de-DE" sz="1200" kern="1200" dirty="0">
                <a:solidFill>
                  <a:schemeClr val="tx1"/>
                </a:solidFill>
                <a:effectLst/>
                <a:latin typeface="+mn-lt"/>
                <a:ea typeface="+mn-ea"/>
                <a:cs typeface="+mn-cs"/>
              </a:rPr>
              <a:t>	, Freight*0.19 AS MwSt</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20</a:t>
            </a:fld>
            <a:endParaRPr lang="de-DE" dirty="0"/>
          </a:p>
        </p:txBody>
      </p:sp>
    </p:spTree>
    <p:extLst>
      <p:ext uri="{BB962C8B-B14F-4D97-AF65-F5344CB8AC3E}">
        <p14:creationId xmlns:p14="http://schemas.microsoft.com/office/powerpoint/2010/main" val="258608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DATEDIFF(dd, RequiredDate, ShippedDate) AS Lieferverzögerung</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22</a:t>
            </a:fld>
            <a:endParaRPr lang="de-DE" dirty="0"/>
          </a:p>
        </p:txBody>
      </p:sp>
    </p:spTree>
    <p:extLst>
      <p:ext uri="{BB962C8B-B14F-4D97-AF65-F5344CB8AC3E}">
        <p14:creationId xmlns:p14="http://schemas.microsoft.com/office/powerpoint/2010/main" val="345259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ShippedDate</a:t>
            </a:r>
          </a:p>
          <a:p>
            <a:r>
              <a:rPr lang="de-DE" sz="1200" kern="1200" dirty="0">
                <a:solidFill>
                  <a:schemeClr val="tx1"/>
                </a:solidFill>
                <a:effectLst/>
                <a:latin typeface="+mn-lt"/>
                <a:ea typeface="+mn-ea"/>
                <a:cs typeface="+mn-cs"/>
              </a:rPr>
              <a:t>		, RequiredDate</a:t>
            </a:r>
          </a:p>
          <a:p>
            <a:r>
              <a:rPr lang="de-DE" sz="1200" kern="1200" dirty="0">
                <a:solidFill>
                  <a:schemeClr val="tx1"/>
                </a:solidFill>
                <a:effectLst/>
                <a:latin typeface="+mn-lt"/>
                <a:ea typeface="+mn-ea"/>
                <a:cs typeface="+mn-cs"/>
              </a:rPr>
              <a:t>		, DATEDIFF(dd, RequiredDate, ShippedDate) AS Lieferverzögerung </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DATEDIFF(dd, RequiredDate, ShippedDate) IS NOT NULL</a:t>
            </a:r>
          </a:p>
          <a:p>
            <a:r>
              <a:rPr lang="de-DE" sz="1200" kern="1200" dirty="0">
                <a:solidFill>
                  <a:schemeClr val="tx1"/>
                </a:solidFill>
                <a:effectLst/>
                <a:latin typeface="+mn-lt"/>
                <a:ea typeface="+mn-ea"/>
                <a:cs typeface="+mn-cs"/>
              </a:rPr>
              <a:t>ORDER BY Lieferverzögerung DESC</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„WHERE DATEDIFF…“: Wir lassen Ergebnisse von den Bestellungen weg, die noch nicht geliefert wurden.</a:t>
            </a:r>
          </a:p>
          <a:p>
            <a:r>
              <a:rPr lang="de-DE" sz="1200" i="1" kern="1200" dirty="0">
                <a:solidFill>
                  <a:schemeClr val="tx1"/>
                </a:solidFill>
                <a:effectLst/>
                <a:latin typeface="+mn-lt"/>
                <a:ea typeface="+mn-ea"/>
                <a:cs typeface="+mn-cs"/>
              </a:rPr>
              <a:t>„ORDER BY…“: Wir ordnen die Ausgabe absteigend von der größten zur kleinsten Lieferverzögerung.</a:t>
            </a:r>
          </a:p>
        </p:txBody>
      </p:sp>
      <p:sp>
        <p:nvSpPr>
          <p:cNvPr id="4" name="Foliennummernplatzhalter 3"/>
          <p:cNvSpPr>
            <a:spLocks noGrp="1"/>
          </p:cNvSpPr>
          <p:nvPr>
            <p:ph type="sldNum" sz="quarter" idx="5"/>
          </p:nvPr>
        </p:nvSpPr>
        <p:spPr/>
        <p:txBody>
          <a:bodyPr/>
          <a:lstStyle/>
          <a:p>
            <a:fld id="{8F141CCD-4F4E-4B9C-804C-AB73A20D550A}" type="slidenum">
              <a:rPr lang="de-DE" smtClean="0"/>
              <a:t>23</a:t>
            </a:fld>
            <a:endParaRPr lang="de-DE" dirty="0"/>
          </a:p>
        </p:txBody>
      </p:sp>
    </p:spTree>
    <p:extLst>
      <p:ext uri="{BB962C8B-B14F-4D97-AF65-F5344CB8AC3E}">
        <p14:creationId xmlns:p14="http://schemas.microsoft.com/office/powerpoint/2010/main" val="1607137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 AS Mitarbeiternummer</a:t>
            </a:r>
          </a:p>
          <a:p>
            <a:r>
              <a:rPr lang="en-US" sz="1200" kern="1200" dirty="0">
                <a:solidFill>
                  <a:schemeClr val="tx1"/>
                </a:solidFill>
                <a:latin typeface="+mn-lt"/>
                <a:ea typeface="+mn-ea"/>
                <a:cs typeface="+mn-cs"/>
              </a:rPr>
              <a:t>	, CONCAT(FirstName, ' ', LastName) AS Name</a:t>
            </a:r>
          </a:p>
          <a:p>
            <a:r>
              <a:rPr lang="de-DE" sz="1200" kern="1200" dirty="0">
                <a:solidFill>
                  <a:schemeClr val="tx1"/>
                </a:solidFill>
                <a:latin typeface="+mn-lt"/>
                <a:ea typeface="+mn-ea"/>
                <a:cs typeface="+mn-cs"/>
              </a:rPr>
              <a:t>	, TitleOfCourtesy AS Anrede</a:t>
            </a:r>
          </a:p>
          <a:p>
            <a:r>
              <a:rPr lang="de-DE" sz="1200" kern="1200" dirty="0">
                <a:solidFill>
                  <a:schemeClr val="tx1"/>
                </a:solidFill>
                <a:latin typeface="+mn-lt"/>
                <a:ea typeface="+mn-ea"/>
                <a:cs typeface="+mn-cs"/>
              </a:rPr>
              <a:t>	, CONVERT(varchar, BirthDate, 104) AS Geburtsdatum</a:t>
            </a:r>
          </a:p>
          <a:p>
            <a:r>
              <a:rPr lang="de-DE" sz="1200" kern="1200" dirty="0">
                <a:solidFill>
                  <a:schemeClr val="tx1"/>
                </a:solidFill>
                <a:latin typeface="+mn-lt"/>
                <a:ea typeface="+mn-ea"/>
                <a:cs typeface="+mn-cs"/>
              </a:rPr>
              <a:t>	, HomePhone AS Telefonnummer</a:t>
            </a:r>
          </a:p>
          <a:p>
            <a:r>
              <a:rPr lang="de-DE" sz="1200" kern="1200" dirty="0">
                <a:solidFill>
                  <a:schemeClr val="tx1"/>
                </a:solidFill>
                <a:latin typeface="+mn-lt"/>
                <a:ea typeface="+mn-ea"/>
                <a:cs typeface="+mn-cs"/>
              </a:rPr>
              <a:t>FROM Employees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Anmerkung: Beim Datum gibt es natürlich wieder mehrere Möglichkeiten, die Uhrzeit wegzulassen.</a:t>
            </a:r>
          </a:p>
        </p:txBody>
      </p:sp>
      <p:sp>
        <p:nvSpPr>
          <p:cNvPr id="4" name="Foliennummernplatzhalter 3"/>
          <p:cNvSpPr>
            <a:spLocks noGrp="1"/>
          </p:cNvSpPr>
          <p:nvPr>
            <p:ph type="sldNum" sz="quarter" idx="5"/>
          </p:nvPr>
        </p:nvSpPr>
        <p:spPr/>
        <p:txBody>
          <a:bodyPr/>
          <a:lstStyle/>
          <a:p>
            <a:fld id="{8F141CCD-4F4E-4B9C-804C-AB73A20D550A}" type="slidenum">
              <a:rPr lang="de-DE" smtClean="0"/>
              <a:t>24</a:t>
            </a:fld>
            <a:endParaRPr lang="de-DE" dirty="0"/>
          </a:p>
        </p:txBody>
      </p:sp>
    </p:spTree>
    <p:extLst>
      <p:ext uri="{BB962C8B-B14F-4D97-AF65-F5344CB8AC3E}">
        <p14:creationId xmlns:p14="http://schemas.microsoft.com/office/powerpoint/2010/main" val="394800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'France‘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26</a:t>
            </a:fld>
            <a:endParaRPr lang="de-DE" dirty="0"/>
          </a:p>
        </p:txBody>
      </p:sp>
    </p:spTree>
    <p:extLst>
      <p:ext uri="{BB962C8B-B14F-4D97-AF65-F5344CB8AC3E}">
        <p14:creationId xmlns:p14="http://schemas.microsoft.com/office/powerpoint/2010/main" val="2388664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'Argentina‘  AND City = 'Buenos Aires'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27</a:t>
            </a:fld>
            <a:endParaRPr lang="de-DE" dirty="0"/>
          </a:p>
        </p:txBody>
      </p:sp>
    </p:spTree>
    <p:extLst>
      <p:ext uri="{BB962C8B-B14F-4D97-AF65-F5344CB8AC3E}">
        <p14:creationId xmlns:p14="http://schemas.microsoft.com/office/powerpoint/2010/main" val="20482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DATEADD(dd, 38, SYSDATETIME())</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a:t>
            </a:fld>
            <a:endParaRPr lang="de-DE" dirty="0"/>
          </a:p>
        </p:txBody>
      </p:sp>
    </p:spTree>
    <p:extLst>
      <p:ext uri="{BB962C8B-B14F-4D97-AF65-F5344CB8AC3E}">
        <p14:creationId xmlns:p14="http://schemas.microsoft.com/office/powerpoint/2010/main" val="179036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'Portugal‘ OR Country = 'Spain'</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28</a:t>
            </a:fld>
            <a:endParaRPr lang="de-DE" dirty="0"/>
          </a:p>
        </p:txBody>
      </p:sp>
    </p:spTree>
    <p:extLst>
      <p:ext uri="{BB962C8B-B14F-4D97-AF65-F5344CB8AC3E}">
        <p14:creationId xmlns:p14="http://schemas.microsoft.com/office/powerpoint/2010/main" val="146653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UnitsInStock &gt; 100</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29</a:t>
            </a:fld>
            <a:endParaRPr lang="de-DE" dirty="0"/>
          </a:p>
        </p:txBody>
      </p:sp>
    </p:spTree>
    <p:extLst>
      <p:ext uri="{BB962C8B-B14F-4D97-AF65-F5344CB8AC3E}">
        <p14:creationId xmlns:p14="http://schemas.microsoft.com/office/powerpoint/2010/main" val="2840251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ProductID BETWEEN 10 AND 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31</a:t>
            </a:fld>
            <a:endParaRPr lang="de-DE" dirty="0"/>
          </a:p>
        </p:txBody>
      </p:sp>
    </p:spTree>
    <p:extLst>
      <p:ext uri="{BB962C8B-B14F-4D97-AF65-F5344CB8AC3E}">
        <p14:creationId xmlns:p14="http://schemas.microsoft.com/office/powerpoint/2010/main" val="412161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IN(2,7,15)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32</a:t>
            </a:fld>
            <a:endParaRPr lang="de-DE" dirty="0"/>
          </a:p>
        </p:txBody>
      </p:sp>
    </p:spTree>
    <p:extLst>
      <p:ext uri="{BB962C8B-B14F-4D97-AF65-F5344CB8AC3E}">
        <p14:creationId xmlns:p14="http://schemas.microsoft.com/office/powerpoint/2010/main" val="255993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'%coffee'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33</a:t>
            </a:fld>
            <a:endParaRPr lang="de-DE" dirty="0"/>
          </a:p>
        </p:txBody>
      </p:sp>
    </p:spTree>
    <p:extLst>
      <p:ext uri="{BB962C8B-B14F-4D97-AF65-F5344CB8AC3E}">
        <p14:creationId xmlns:p14="http://schemas.microsoft.com/office/powerpoint/2010/main" val="200718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'L%'</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34</a:t>
            </a:fld>
            <a:endParaRPr lang="de-DE" dirty="0"/>
          </a:p>
        </p:txBody>
      </p:sp>
    </p:spTree>
    <p:extLst>
      <p:ext uri="{BB962C8B-B14F-4D97-AF65-F5344CB8AC3E}">
        <p14:creationId xmlns:p14="http://schemas.microsoft.com/office/powerpoint/2010/main" val="236090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'%ost%'</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35</a:t>
            </a:fld>
            <a:endParaRPr lang="de-DE" dirty="0"/>
          </a:p>
        </p:txBody>
      </p:sp>
    </p:spTree>
    <p:extLst>
      <p:ext uri="{BB962C8B-B14F-4D97-AF65-F5344CB8AC3E}">
        <p14:creationId xmlns:p14="http://schemas.microsoft.com/office/powerpoint/2010/main" val="3195571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'[d-l]%[a-d|m-o]'</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36</a:t>
            </a:fld>
            <a:endParaRPr lang="de-DE" dirty="0"/>
          </a:p>
        </p:txBody>
      </p:sp>
    </p:spTree>
    <p:extLst>
      <p:ext uri="{BB962C8B-B14F-4D97-AF65-F5344CB8AC3E}">
        <p14:creationId xmlns:p14="http://schemas.microsoft.com/office/powerpoint/2010/main" val="160836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IN(5, 10, 15) AND UnitsInStock &gt; 10 AND UnitPrice &lt; 100</a:t>
            </a:r>
          </a:p>
          <a:p>
            <a:r>
              <a:rPr lang="de-DE" sz="1200" kern="1200" dirty="0">
                <a:solidFill>
                  <a:schemeClr val="tx1"/>
                </a:solidFill>
                <a:effectLst/>
                <a:latin typeface="+mn-lt"/>
                <a:ea typeface="+mn-ea"/>
                <a:cs typeface="+mn-cs"/>
              </a:rPr>
              <a:t>ORDER BY UnitPrice DESC</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37</a:t>
            </a:fld>
            <a:endParaRPr lang="de-DE" dirty="0"/>
          </a:p>
        </p:txBody>
      </p:sp>
    </p:spTree>
    <p:extLst>
      <p:ext uri="{BB962C8B-B14F-4D97-AF65-F5344CB8AC3E}">
        <p14:creationId xmlns:p14="http://schemas.microsoft.com/office/powerpoint/2010/main" val="388910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p.ProductName</a:t>
            </a:r>
          </a:p>
          <a:p>
            <a:r>
              <a:rPr lang="de-DE" sz="1200" kern="1200" dirty="0">
                <a:solidFill>
                  <a:schemeClr val="tx1"/>
                </a:solidFill>
                <a:latin typeface="+mn-lt"/>
                <a:ea typeface="+mn-ea"/>
                <a:cs typeface="+mn-cs"/>
              </a:rPr>
              <a:t>	, s.CompanyName</a:t>
            </a:r>
          </a:p>
          <a:p>
            <a:r>
              <a:rPr lang="de-DE" sz="1200" kern="1200" dirty="0">
                <a:solidFill>
                  <a:schemeClr val="tx1"/>
                </a:solidFill>
                <a:latin typeface="+mn-lt"/>
                <a:ea typeface="+mn-ea"/>
                <a:cs typeface="+mn-cs"/>
              </a:rPr>
              <a:t>	, s.ContactName</a:t>
            </a:r>
          </a:p>
          <a:p>
            <a:r>
              <a:rPr lang="de-DE" sz="1200" kern="1200" dirty="0">
                <a:solidFill>
                  <a:schemeClr val="tx1"/>
                </a:solidFill>
                <a:latin typeface="+mn-lt"/>
                <a:ea typeface="+mn-ea"/>
                <a:cs typeface="+mn-cs"/>
              </a:rPr>
              <a:t>	, s.Phone</a:t>
            </a:r>
          </a:p>
          <a:p>
            <a:r>
              <a:rPr lang="en-US" sz="1200" kern="1200" dirty="0">
                <a:solidFill>
                  <a:schemeClr val="tx1"/>
                </a:solidFill>
                <a:latin typeface="+mn-lt"/>
                <a:ea typeface="+mn-ea"/>
                <a:cs typeface="+mn-cs"/>
              </a:rPr>
              <a:t>FROM Products p INNER JOIN Suppliers s ON p.SupplierID = s.SupplierID</a:t>
            </a:r>
          </a:p>
          <a:p>
            <a:r>
              <a:rPr lang="en-US" sz="1200" kern="1200" dirty="0">
                <a:solidFill>
                  <a:schemeClr val="tx1"/>
                </a:solidFill>
                <a:latin typeface="+mn-lt"/>
                <a:ea typeface="+mn-ea"/>
                <a:cs typeface="+mn-cs"/>
              </a:rPr>
              <a:t>WHERE p.ProductName LIKE '%sauce%'</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Diese Abfrage würde auch ohne p. oder s. vor den Spaltennamen funktionieren; es empfiehlt sich aber immer, diese Information hinzuzufügen (somit können keine Verwechslungen passieren, auch dann nicht, wenn beispielsweise neue Tabellen mit gleichen Spaltennamen hinzukommen).</a:t>
            </a:r>
          </a:p>
        </p:txBody>
      </p:sp>
      <p:sp>
        <p:nvSpPr>
          <p:cNvPr id="4" name="Foliennummernplatzhalter 3"/>
          <p:cNvSpPr>
            <a:spLocks noGrp="1"/>
          </p:cNvSpPr>
          <p:nvPr>
            <p:ph type="sldNum" sz="quarter" idx="5"/>
          </p:nvPr>
        </p:nvSpPr>
        <p:spPr/>
        <p:txBody>
          <a:bodyPr/>
          <a:lstStyle/>
          <a:p>
            <a:fld id="{8F141CCD-4F4E-4B9C-804C-AB73A20D550A}" type="slidenum">
              <a:rPr lang="de-DE" smtClean="0"/>
              <a:t>39</a:t>
            </a:fld>
            <a:endParaRPr lang="de-DE" dirty="0"/>
          </a:p>
        </p:txBody>
      </p:sp>
    </p:spTree>
    <p:extLst>
      <p:ext uri="{BB962C8B-B14F-4D97-AF65-F5344CB8AC3E}">
        <p14:creationId xmlns:p14="http://schemas.microsoft.com/office/powerpoint/2010/main" val="107823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Lösung natürlich bei den meisten etwas anders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DATENAME(dw, '1981-04-22')</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6</a:t>
            </a:fld>
            <a:endParaRPr lang="de-DE" dirty="0"/>
          </a:p>
        </p:txBody>
      </p:sp>
    </p:spTree>
    <p:extLst>
      <p:ext uri="{BB962C8B-B14F-4D97-AF65-F5344CB8AC3E}">
        <p14:creationId xmlns:p14="http://schemas.microsoft.com/office/powerpoint/2010/main" val="2603031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c.CompanyName</a:t>
            </a:r>
          </a:p>
          <a:p>
            <a:r>
              <a:rPr lang="de-DE" sz="1200" kern="1200" dirty="0">
                <a:solidFill>
                  <a:schemeClr val="tx1"/>
                </a:solidFill>
                <a:effectLst/>
                <a:latin typeface="+mn-lt"/>
                <a:ea typeface="+mn-ea"/>
                <a:cs typeface="+mn-cs"/>
              </a:rPr>
              <a:t>	, o.Freight</a:t>
            </a:r>
          </a:p>
          <a:p>
            <a:r>
              <a:rPr lang="de-DE" sz="1200" kern="1200" dirty="0">
                <a:solidFill>
                  <a:schemeClr val="tx1"/>
                </a:solidFill>
                <a:effectLst/>
                <a:latin typeface="+mn-lt"/>
                <a:ea typeface="+mn-ea"/>
                <a:cs typeface="+mn-cs"/>
              </a:rPr>
              <a:t>FROM Customers c INNER JOIN Orders o ON c.CustomerID = o.CustomerID</a:t>
            </a:r>
          </a:p>
          <a:p>
            <a:r>
              <a:rPr lang="de-DE" sz="1200" kern="1200" dirty="0">
                <a:solidFill>
                  <a:schemeClr val="tx1"/>
                </a:solidFill>
                <a:effectLst/>
                <a:latin typeface="+mn-lt"/>
                <a:ea typeface="+mn-ea"/>
                <a:cs typeface="+mn-cs"/>
              </a:rPr>
              <a:t>WHERE c.Country = 'Brazil'</a:t>
            </a:r>
          </a:p>
          <a:p>
            <a:r>
              <a:rPr lang="de-DE" sz="1200" kern="1200" dirty="0">
                <a:solidFill>
                  <a:schemeClr val="tx1"/>
                </a:solidFill>
                <a:effectLst/>
                <a:latin typeface="+mn-lt"/>
                <a:ea typeface="+mn-ea"/>
                <a:cs typeface="+mn-cs"/>
              </a:rPr>
              <a:t>ORDER BY o.Freight</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40</a:t>
            </a:fld>
            <a:endParaRPr lang="de-DE" dirty="0"/>
          </a:p>
        </p:txBody>
      </p:sp>
    </p:spTree>
    <p:extLst>
      <p:ext uri="{BB962C8B-B14F-4D97-AF65-F5344CB8AC3E}">
        <p14:creationId xmlns:p14="http://schemas.microsoft.com/office/powerpoint/2010/main" val="2562031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o.CustomerID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p.ProductName</a:t>
            </a:r>
          </a:p>
          <a:p>
            <a:r>
              <a:rPr lang="de-DE" sz="1200" kern="1200" dirty="0">
                <a:solidFill>
                  <a:schemeClr val="tx1"/>
                </a:solidFill>
                <a:latin typeface="+mn-lt"/>
                <a:ea typeface="+mn-ea"/>
                <a:cs typeface="+mn-cs"/>
              </a:rPr>
              <a:t>	, od.Quantity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en-US" sz="1200" kern="1200" dirty="0">
                <a:solidFill>
                  <a:schemeClr val="tx1"/>
                </a:solidFill>
                <a:latin typeface="+mn-lt"/>
                <a:ea typeface="+mn-ea"/>
                <a:cs typeface="+mn-cs"/>
              </a:rPr>
              <a:t>WHERE p.ProductName LIKE '%chai%’</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Für später</a:t>
            </a:r>
            <a:r>
              <a:rPr lang="en-US" sz="1200" i="1" kern="1200" dirty="0">
                <a:solidFill>
                  <a:schemeClr val="tx1"/>
                </a:solidFill>
                <a:effectLst/>
                <a:latin typeface="+mn-lt"/>
                <a:ea typeface="+mn-ea"/>
                <a:cs typeface="+mn-cs"/>
              </a:rPr>
              <a:t>: Gleiche Übung mit Summe der gekauften Chai-Tees pro Kunde (Aggregatfunktionen).</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41</a:t>
            </a:fld>
            <a:endParaRPr lang="de-DE" dirty="0"/>
          </a:p>
        </p:txBody>
      </p:sp>
    </p:spTree>
    <p:extLst>
      <p:ext uri="{BB962C8B-B14F-4D97-AF65-F5344CB8AC3E}">
        <p14:creationId xmlns:p14="http://schemas.microsoft.com/office/powerpoint/2010/main" val="2230040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c.CustomerID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de-DE" sz="1200" kern="1200" dirty="0">
                <a:solidFill>
                  <a:schemeClr val="tx1"/>
                </a:solidFill>
                <a:latin typeface="+mn-lt"/>
                <a:ea typeface="+mn-ea"/>
                <a:cs typeface="+mn-cs"/>
              </a:rPr>
              <a:t>WHERE ProductName LIKE '%bier%‘</a:t>
            </a:r>
          </a:p>
          <a:p>
            <a:r>
              <a:rPr lang="de-DE" sz="1200" kern="1200" dirty="0">
                <a:solidFill>
                  <a:schemeClr val="tx1"/>
                </a:solidFill>
                <a:latin typeface="+mn-lt"/>
                <a:ea typeface="+mn-ea"/>
                <a:cs typeface="+mn-cs"/>
              </a:rPr>
              <a:t>	OR ProductName LIKE '%lager%‘</a:t>
            </a:r>
          </a:p>
          <a:p>
            <a:r>
              <a:rPr lang="de-DE" sz="1200" kern="1200" dirty="0">
                <a:solidFill>
                  <a:schemeClr val="tx1"/>
                </a:solidFill>
                <a:latin typeface="+mn-lt"/>
                <a:ea typeface="+mn-ea"/>
                <a:cs typeface="+mn-cs"/>
              </a:rPr>
              <a:t>	OR ProductName LIKE '%ale'</a:t>
            </a:r>
          </a:p>
          <a:p>
            <a:r>
              <a:rPr lang="en-US" sz="1200" kern="1200" dirty="0">
                <a:solidFill>
                  <a:schemeClr val="tx1"/>
                </a:solidFill>
                <a:latin typeface="+mn-lt"/>
                <a:ea typeface="+mn-ea"/>
                <a:cs typeface="+mn-cs"/>
              </a:rPr>
              <a:t>ORDER BY Quantity DESC, CompanyName</a:t>
            </a:r>
            <a:endParaRPr lang="en-US"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42</a:t>
            </a:fld>
            <a:endParaRPr lang="de-DE" dirty="0"/>
          </a:p>
        </p:txBody>
      </p:sp>
    </p:spTree>
    <p:extLst>
      <p:ext uri="{BB962C8B-B14F-4D97-AF65-F5344CB8AC3E}">
        <p14:creationId xmlns:p14="http://schemas.microsoft.com/office/powerpoint/2010/main" val="859272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e1.LastName AS Emp</a:t>
            </a:r>
          </a:p>
          <a:p>
            <a:r>
              <a:rPr lang="de-DE" sz="1200" kern="1200" dirty="0">
                <a:solidFill>
                  <a:schemeClr val="tx1"/>
                </a:solidFill>
                <a:latin typeface="+mn-lt"/>
                <a:ea typeface="+mn-ea"/>
                <a:cs typeface="+mn-cs"/>
              </a:rPr>
              <a:t>	, e1.ReportsTo</a:t>
            </a:r>
          </a:p>
          <a:p>
            <a:r>
              <a:rPr lang="de-DE" sz="1200" kern="1200" dirty="0">
                <a:solidFill>
                  <a:schemeClr val="tx1"/>
                </a:solidFill>
                <a:latin typeface="+mn-lt"/>
                <a:ea typeface="+mn-ea"/>
                <a:cs typeface="+mn-cs"/>
              </a:rPr>
              <a:t>	, ISNULL(e2.LastName, 'Boss‘) AS Chef</a:t>
            </a:r>
          </a:p>
          <a:p>
            <a:r>
              <a:rPr lang="de-DE" sz="1200" kern="1200" dirty="0">
                <a:solidFill>
                  <a:schemeClr val="tx1"/>
                </a:solidFill>
                <a:latin typeface="+mn-lt"/>
                <a:ea typeface="+mn-ea"/>
                <a:cs typeface="+mn-cs"/>
              </a:rPr>
              <a:t>	, e2.EmployeeID</a:t>
            </a:r>
          </a:p>
          <a:p>
            <a:r>
              <a:rPr lang="en-US" sz="1200" kern="1200" dirty="0">
                <a:solidFill>
                  <a:schemeClr val="tx1"/>
                </a:solidFill>
                <a:latin typeface="+mn-lt"/>
                <a:ea typeface="+mn-ea"/>
                <a:cs typeface="+mn-cs"/>
              </a:rPr>
              <a:t>FROM Employees e1 LEFT JOIN Employees e2 ON e1.ReportsTo = e2.EmployeeID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Anmerkung: Das ISNULL ist streng nach Angabe nicht notwendig. Es sorgt dafür, dass statt “NULL” eine andere Textausgabe (“Boss”) erfolgt.</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43</a:t>
            </a:fld>
            <a:endParaRPr lang="de-DE" dirty="0"/>
          </a:p>
        </p:txBody>
      </p:sp>
    </p:spTree>
    <p:extLst>
      <p:ext uri="{BB962C8B-B14F-4D97-AF65-F5344CB8AC3E}">
        <p14:creationId xmlns:p14="http://schemas.microsoft.com/office/powerpoint/2010/main" val="2796581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a.CompanyName AS CustomerName1</a:t>
            </a:r>
          </a:p>
          <a:p>
            <a:r>
              <a:rPr lang="en-US" sz="1200" kern="1200" dirty="0">
                <a:solidFill>
                  <a:schemeClr val="tx1"/>
                </a:solidFill>
                <a:latin typeface="+mn-lt"/>
                <a:ea typeface="+mn-ea"/>
                <a:cs typeface="+mn-cs"/>
              </a:rPr>
              <a:t>	, a.City</a:t>
            </a:r>
          </a:p>
          <a:p>
            <a:r>
              <a:rPr lang="en-US" sz="1200" kern="1200" dirty="0">
                <a:solidFill>
                  <a:schemeClr val="tx1"/>
                </a:solidFill>
                <a:latin typeface="+mn-lt"/>
                <a:ea typeface="+mn-ea"/>
                <a:cs typeface="+mn-cs"/>
              </a:rPr>
              <a:t>	, b.CompanyName AS CustomerName2</a:t>
            </a:r>
          </a:p>
          <a:p>
            <a:r>
              <a:rPr lang="en-US" sz="1200" kern="1200" dirty="0">
                <a:solidFill>
                  <a:schemeClr val="tx1"/>
                </a:solidFill>
                <a:latin typeface="+mn-lt"/>
                <a:ea typeface="+mn-ea"/>
                <a:cs typeface="+mn-cs"/>
              </a:rPr>
              <a:t>	, b.City</a:t>
            </a:r>
          </a:p>
          <a:p>
            <a:r>
              <a:rPr lang="en-US" sz="1200" kern="1200" dirty="0">
                <a:solidFill>
                  <a:schemeClr val="tx1"/>
                </a:solidFill>
                <a:latin typeface="+mn-lt"/>
                <a:ea typeface="+mn-ea"/>
                <a:cs typeface="+mn-cs"/>
              </a:rPr>
              <a:t>FROM Customers a INNER JOIN Customers b ON a.City = b.City</a:t>
            </a:r>
          </a:p>
          <a:p>
            <a:r>
              <a:rPr lang="en-US" sz="1200" kern="1200" dirty="0">
                <a:solidFill>
                  <a:schemeClr val="tx1"/>
                </a:solidFill>
                <a:latin typeface="+mn-lt"/>
                <a:ea typeface="+mn-ea"/>
                <a:cs typeface="+mn-cs"/>
              </a:rPr>
              <a:t>WHERE a.CustomerID != b.CustomerID</a:t>
            </a:r>
          </a:p>
          <a:p>
            <a:r>
              <a:rPr lang="de-DE" sz="1200" kern="1200" dirty="0">
                <a:solidFill>
                  <a:schemeClr val="tx1"/>
                </a:solidFill>
                <a:latin typeface="+mn-lt"/>
                <a:ea typeface="+mn-ea"/>
                <a:cs typeface="+mn-cs"/>
              </a:rPr>
              <a:t>ORDER BY a.City;</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44</a:t>
            </a:fld>
            <a:endParaRPr lang="de-DE" dirty="0"/>
          </a:p>
        </p:txBody>
      </p:sp>
    </p:spTree>
    <p:extLst>
      <p:ext uri="{BB962C8B-B14F-4D97-AF65-F5344CB8AC3E}">
        <p14:creationId xmlns:p14="http://schemas.microsoft.com/office/powerpoint/2010/main" val="3758359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 ProductName, UnitPrice</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ORDER BY UnitPrice DESC</a:t>
            </a:r>
          </a:p>
        </p:txBody>
      </p:sp>
      <p:sp>
        <p:nvSpPr>
          <p:cNvPr id="4" name="Foliennummernplatzhalter 3"/>
          <p:cNvSpPr>
            <a:spLocks noGrp="1"/>
          </p:cNvSpPr>
          <p:nvPr>
            <p:ph type="sldNum" sz="quarter" idx="5"/>
          </p:nvPr>
        </p:nvSpPr>
        <p:spPr/>
        <p:txBody>
          <a:bodyPr/>
          <a:lstStyle/>
          <a:p>
            <a:fld id="{8F141CCD-4F4E-4B9C-804C-AB73A20D550A}" type="slidenum">
              <a:rPr lang="de-DE" smtClean="0"/>
              <a:t>46</a:t>
            </a:fld>
            <a:endParaRPr lang="de-DE" dirty="0"/>
          </a:p>
        </p:txBody>
      </p:sp>
    </p:spTree>
    <p:extLst>
      <p:ext uri="{BB962C8B-B14F-4D97-AF65-F5344CB8AC3E}">
        <p14:creationId xmlns:p14="http://schemas.microsoft.com/office/powerpoint/2010/main" val="2779445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10 PERCENT WITH TIES p.ProductName, od.Quantity</a:t>
            </a:r>
          </a:p>
          <a:p>
            <a:r>
              <a:rPr lang="de-DE" sz="1200" kern="1200" dirty="0">
                <a:solidFill>
                  <a:schemeClr val="tx1"/>
                </a:solidFill>
                <a:effectLst/>
                <a:latin typeface="+mn-lt"/>
                <a:ea typeface="+mn-ea"/>
                <a:cs typeface="+mn-cs"/>
              </a:rPr>
              <a:t>FROM [Order Details] od INNER JOIN Products p ON od.ProductID = p.ProductID</a:t>
            </a:r>
          </a:p>
          <a:p>
            <a:r>
              <a:rPr lang="de-DE" sz="1200" kern="1200" dirty="0">
                <a:solidFill>
                  <a:schemeClr val="tx1"/>
                </a:solidFill>
                <a:effectLst/>
                <a:latin typeface="+mn-lt"/>
                <a:ea typeface="+mn-ea"/>
                <a:cs typeface="+mn-cs"/>
              </a:rPr>
              <a:t>ORDER BY od.Quantity DESC</a:t>
            </a:r>
          </a:p>
        </p:txBody>
      </p:sp>
      <p:sp>
        <p:nvSpPr>
          <p:cNvPr id="4" name="Foliennummernplatzhalter 3"/>
          <p:cNvSpPr>
            <a:spLocks noGrp="1"/>
          </p:cNvSpPr>
          <p:nvPr>
            <p:ph type="sldNum" sz="quarter" idx="5"/>
          </p:nvPr>
        </p:nvSpPr>
        <p:spPr/>
        <p:txBody>
          <a:bodyPr/>
          <a:lstStyle/>
          <a:p>
            <a:fld id="{8F141CCD-4F4E-4B9C-804C-AB73A20D550A}" type="slidenum">
              <a:rPr lang="de-DE" smtClean="0"/>
              <a:t>47</a:t>
            </a:fld>
            <a:endParaRPr lang="de-DE" dirty="0"/>
          </a:p>
        </p:txBody>
      </p:sp>
    </p:spTree>
    <p:extLst>
      <p:ext uri="{BB962C8B-B14F-4D97-AF65-F5344CB8AC3E}">
        <p14:creationId xmlns:p14="http://schemas.microsoft.com/office/powerpoint/2010/main" val="1339038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3	  FirstName</a:t>
            </a:r>
          </a:p>
          <a:p>
            <a:r>
              <a:rPr lang="de-DE" sz="1200" kern="1200" dirty="0">
                <a:solidFill>
                  <a:schemeClr val="tx1"/>
                </a:solidFill>
                <a:effectLst/>
                <a:latin typeface="+mn-lt"/>
                <a:ea typeface="+mn-ea"/>
                <a:cs typeface="+mn-cs"/>
              </a:rPr>
              <a:t>	, LastName</a:t>
            </a:r>
          </a:p>
          <a:p>
            <a:r>
              <a:rPr lang="de-DE" sz="1200" kern="1200" dirty="0">
                <a:solidFill>
                  <a:schemeClr val="tx1"/>
                </a:solidFill>
                <a:effectLst/>
                <a:latin typeface="+mn-lt"/>
                <a:ea typeface="+mn-ea"/>
                <a:cs typeface="+mn-cs"/>
              </a:rPr>
              <a:t>	, Title</a:t>
            </a:r>
          </a:p>
          <a:p>
            <a:r>
              <a:rPr lang="de-DE" sz="1200" kern="1200" dirty="0">
                <a:solidFill>
                  <a:schemeClr val="tx1"/>
                </a:solidFill>
                <a:effectLst/>
                <a:latin typeface="+mn-lt"/>
                <a:ea typeface="+mn-ea"/>
                <a:cs typeface="+mn-cs"/>
              </a:rPr>
              <a:t>	, HireDate</a:t>
            </a:r>
          </a:p>
          <a:p>
            <a:r>
              <a:rPr lang="de-DE" sz="1200" kern="1200" dirty="0">
                <a:solidFill>
                  <a:schemeClr val="tx1"/>
                </a:solidFill>
                <a:effectLst/>
                <a:latin typeface="+mn-lt"/>
                <a:ea typeface="+mn-ea"/>
                <a:cs typeface="+mn-cs"/>
              </a:rPr>
              <a:t>FROM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ORDER BY HireDate ASC</a:t>
            </a:r>
          </a:p>
          <a:p>
            <a:endParaRPr lang="de-DE" sz="1200" kern="1200" dirty="0">
              <a:solidFill>
                <a:schemeClr val="tx1"/>
              </a:solidFill>
              <a:effectLst/>
              <a:latin typeface="+mn-lt"/>
              <a:ea typeface="+mn-ea"/>
              <a:cs typeface="+mn-cs"/>
            </a:endParaRPr>
          </a:p>
          <a:p>
            <a:endParaRPr lang="de-DE" sz="1200" i="1"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Welche Spalten ausgewählt wurden, bleibt jedem selbst überlassen ;)</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NICHT descending (DESC); die kleinste Jahreszahl bedeutet, dass derjenige schon am längsten dabei ist.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ASC müsste nicht explizit dabeistehen (default).</a:t>
            </a:r>
          </a:p>
        </p:txBody>
      </p:sp>
      <p:sp>
        <p:nvSpPr>
          <p:cNvPr id="4" name="Foliennummernplatzhalter 3"/>
          <p:cNvSpPr>
            <a:spLocks noGrp="1"/>
          </p:cNvSpPr>
          <p:nvPr>
            <p:ph type="sldNum" sz="quarter" idx="5"/>
          </p:nvPr>
        </p:nvSpPr>
        <p:spPr/>
        <p:txBody>
          <a:bodyPr/>
          <a:lstStyle/>
          <a:p>
            <a:fld id="{8F141CCD-4F4E-4B9C-804C-AB73A20D550A}" type="slidenum">
              <a:rPr lang="de-DE" smtClean="0"/>
              <a:t>48</a:t>
            </a:fld>
            <a:endParaRPr lang="de-DE" dirty="0"/>
          </a:p>
        </p:txBody>
      </p:sp>
    </p:spTree>
    <p:extLst>
      <p:ext uri="{BB962C8B-B14F-4D97-AF65-F5344CB8AC3E}">
        <p14:creationId xmlns:p14="http://schemas.microsoft.com/office/powerpoint/2010/main" val="3086501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DATEDIFF(yyyy, SYSDATETIME(), '1977-05-25')</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7</a:t>
            </a:fld>
            <a:endParaRPr lang="de-DE" dirty="0"/>
          </a:p>
        </p:txBody>
      </p:sp>
    </p:spTree>
    <p:extLst>
      <p:ext uri="{BB962C8B-B14F-4D97-AF65-F5344CB8AC3E}">
        <p14:creationId xmlns:p14="http://schemas.microsoft.com/office/powerpoint/2010/main" val="194100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DATEPART(qq, '2019-10-26') AS Quartal</a:t>
            </a:r>
          </a:p>
        </p:txBody>
      </p:sp>
      <p:sp>
        <p:nvSpPr>
          <p:cNvPr id="4" name="Foliennummernplatzhalter 3"/>
          <p:cNvSpPr>
            <a:spLocks noGrp="1"/>
          </p:cNvSpPr>
          <p:nvPr>
            <p:ph type="sldNum" sz="quarter" idx="5"/>
          </p:nvPr>
        </p:nvSpPr>
        <p:spPr/>
        <p:txBody>
          <a:bodyPr/>
          <a:lstStyle/>
          <a:p>
            <a:fld id="{8F141CCD-4F4E-4B9C-804C-AB73A20D550A}" type="slidenum">
              <a:rPr lang="de-DE" smtClean="0"/>
              <a:t>8</a:t>
            </a:fld>
            <a:endParaRPr lang="de-DE" dirty="0"/>
          </a:p>
        </p:txBody>
      </p:sp>
    </p:spTree>
    <p:extLst>
      <p:ext uri="{BB962C8B-B14F-4D97-AF65-F5344CB8AC3E}">
        <p14:creationId xmlns:p14="http://schemas.microsoft.com/office/powerpoint/2010/main" val="233342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Auch hier wird das Ergebnis wieder bei den meisten Leuten unterschiedlich sein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DATEPART(dd, '1981-04-22') AS Tag</a:t>
            </a:r>
          </a:p>
          <a:p>
            <a:r>
              <a:rPr lang="de-DE" sz="1200" kern="1200" dirty="0">
                <a:solidFill>
                  <a:schemeClr val="tx1"/>
                </a:solidFill>
                <a:effectLst/>
                <a:latin typeface="+mn-lt"/>
                <a:ea typeface="+mn-ea"/>
                <a:cs typeface="+mn-cs"/>
              </a:rPr>
              <a:t>	, DATEPART(MM, '1981-04-22') AS Monat</a:t>
            </a:r>
          </a:p>
          <a:p>
            <a:r>
              <a:rPr lang="de-DE" sz="1200" kern="1200" dirty="0">
                <a:solidFill>
                  <a:schemeClr val="tx1"/>
                </a:solidFill>
                <a:effectLst/>
                <a:latin typeface="+mn-lt"/>
                <a:ea typeface="+mn-ea"/>
                <a:cs typeface="+mn-cs"/>
              </a:rPr>
              <a:t>	, DATEPART(yyyy, '1981-04-22') AS Jahr</a:t>
            </a:r>
          </a:p>
        </p:txBody>
      </p:sp>
      <p:sp>
        <p:nvSpPr>
          <p:cNvPr id="4" name="Foliennummernplatzhalter 3"/>
          <p:cNvSpPr>
            <a:spLocks noGrp="1"/>
          </p:cNvSpPr>
          <p:nvPr>
            <p:ph type="sldNum" sz="quarter" idx="5"/>
          </p:nvPr>
        </p:nvSpPr>
        <p:spPr/>
        <p:txBody>
          <a:bodyPr/>
          <a:lstStyle/>
          <a:p>
            <a:fld id="{8F141CCD-4F4E-4B9C-804C-AB73A20D550A}" type="slidenum">
              <a:rPr lang="de-DE" smtClean="0"/>
              <a:t>9</a:t>
            </a:fld>
            <a:endParaRPr lang="de-DE" dirty="0"/>
          </a:p>
        </p:txBody>
      </p:sp>
    </p:spTree>
    <p:extLst>
      <p:ext uri="{BB962C8B-B14F-4D97-AF65-F5344CB8AC3E}">
        <p14:creationId xmlns:p14="http://schemas.microsoft.com/office/powerpoint/2010/main" val="423693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TRIM('     Test     ')</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.b)</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DATALENGTH('     Test     ') AS Vorher</a:t>
            </a:r>
          </a:p>
          <a:p>
            <a:r>
              <a:rPr lang="de-DE" sz="1200" kern="1200" dirty="0">
                <a:solidFill>
                  <a:schemeClr val="tx1"/>
                </a:solidFill>
                <a:effectLst/>
                <a:latin typeface="+mn-lt"/>
                <a:ea typeface="+mn-ea"/>
                <a:cs typeface="+mn-cs"/>
              </a:rPr>
              <a:t>	, DATALENGTH(TRIM('     Test     ')) AS Nachher</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11</a:t>
            </a:fld>
            <a:endParaRPr lang="de-DE" dirty="0"/>
          </a:p>
        </p:txBody>
      </p:sp>
    </p:spTree>
    <p:extLst>
      <p:ext uri="{BB962C8B-B14F-4D97-AF65-F5344CB8AC3E}">
        <p14:creationId xmlns:p14="http://schemas.microsoft.com/office/powerpoint/2010/main" val="222756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von mehreren möglichen Lösungen: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REVERSE(STUFF(REVERSE('+49-8677988952'), 1, 3, 'xxx‘))</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…auch möglich wäre z.B.:</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LEFT('1234567890', DATALENGTH('1234567890')-3)+ 'xxx'</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12</a:t>
            </a:fld>
            <a:endParaRPr lang="de-DE" dirty="0"/>
          </a:p>
        </p:txBody>
      </p:sp>
    </p:spTree>
    <p:extLst>
      <p:ext uri="{BB962C8B-B14F-4D97-AF65-F5344CB8AC3E}">
        <p14:creationId xmlns:p14="http://schemas.microsoft.com/office/powerpoint/2010/main" val="81996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Eine mögliche Lösung:</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CONCAT(STUFF(STUFF(STUFF('Wilham Shakesbeer', 4, 1, 'li'), 15, 1, 'p'), 17, 1, 'a'), 'e')</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13</a:t>
            </a:fld>
            <a:endParaRPr lang="de-DE" dirty="0"/>
          </a:p>
        </p:txBody>
      </p:sp>
    </p:spTree>
    <p:extLst>
      <p:ext uri="{BB962C8B-B14F-4D97-AF65-F5344CB8AC3E}">
        <p14:creationId xmlns:p14="http://schemas.microsoft.com/office/powerpoint/2010/main" val="226009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86D72-C3EE-4858-A5F4-35A1E8CD0FC6}"/>
              </a:ext>
            </a:extLst>
          </p:cNvPr>
          <p:cNvSpPr>
            <a:spLocks noGrp="1"/>
          </p:cNvSpPr>
          <p:nvPr>
            <p:ph type="ctrTitle"/>
          </p:nvPr>
        </p:nvSpPr>
        <p:spPr>
          <a:xfrm>
            <a:off x="1524000" y="1122363"/>
            <a:ext cx="9144000" cy="2387600"/>
          </a:xfrm>
        </p:spPr>
        <p:txBody>
          <a:bodyPr anchor="b">
            <a:noAutofit/>
          </a:bodyPr>
          <a:lstStyle>
            <a:lvl1pPr algn="ctr">
              <a:defRPr sz="9600"/>
            </a:lvl1pPr>
          </a:lstStyle>
          <a:p>
            <a:r>
              <a:rPr lang="de-DE"/>
              <a:t>Mastertitelformat bearbeiten</a:t>
            </a:r>
          </a:p>
        </p:txBody>
      </p:sp>
      <p:sp>
        <p:nvSpPr>
          <p:cNvPr id="3" name="Untertitel 2">
            <a:extLst>
              <a:ext uri="{FF2B5EF4-FFF2-40B4-BE49-F238E27FC236}">
                <a16:creationId xmlns:a16="http://schemas.microsoft.com/office/drawing/2014/main" id="{5AAE1471-6015-4FB2-89E6-470627808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9773265-5F07-42FA-9C27-44FE887F937E}"/>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5" name="Fußzeilenplatzhalter 4">
            <a:extLst>
              <a:ext uri="{FF2B5EF4-FFF2-40B4-BE49-F238E27FC236}">
                <a16:creationId xmlns:a16="http://schemas.microsoft.com/office/drawing/2014/main" id="{FCBE5A5C-515D-4818-9772-BFD79B98B7D8}"/>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C4384D9-8200-479C-8B86-7958EE32B40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4271417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66383-92C7-41B6-90F7-DE21127410D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2A4EE45-DEF7-4C8C-80ED-CA53907053D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2EB7D2-02DE-49FC-B20D-ABD83A1C193C}"/>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5" name="Fußzeilenplatzhalter 4">
            <a:extLst>
              <a:ext uri="{FF2B5EF4-FFF2-40B4-BE49-F238E27FC236}">
                <a16:creationId xmlns:a16="http://schemas.microsoft.com/office/drawing/2014/main" id="{D86C93AC-4311-4C1D-A64C-5B23230B700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090679E-4DBE-4923-89B0-91BB4AB6F3B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67065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AF3A0F4-7920-4573-90C4-A44D5002D45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C2946CD-1155-43F3-A91F-9D2BB948D19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56F8EBE-3B28-4A0A-B198-C48C48BF68AB}"/>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5" name="Fußzeilenplatzhalter 4">
            <a:extLst>
              <a:ext uri="{FF2B5EF4-FFF2-40B4-BE49-F238E27FC236}">
                <a16:creationId xmlns:a16="http://schemas.microsoft.com/office/drawing/2014/main" id="{53959975-5E7D-4E6F-AC1C-044FD6896BCD}"/>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12971A67-256D-47FE-887F-6A54D6080BE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66775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AFB7D-4110-4544-9DDD-89604802B02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38D57FF-7510-4867-850E-1F31257E548D}"/>
              </a:ext>
            </a:extLst>
          </p:cNvPr>
          <p:cNvSpPr>
            <a:spLocks noGrp="1"/>
          </p:cNvSpPr>
          <p:nvPr>
            <p:ph idx="1"/>
          </p:nvPr>
        </p:nvSpPr>
        <p:spPr/>
        <p:txBody>
          <a:bodyPr>
            <a:normAutofit/>
          </a:bodyPr>
          <a:lstStyle>
            <a:lvl1pPr marL="0" indent="0">
              <a:buNone/>
              <a:defRPr sz="4400"/>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EE27E93-642D-45D0-959C-889975411F29}"/>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5" name="Fußzeilenplatzhalter 4">
            <a:extLst>
              <a:ext uri="{FF2B5EF4-FFF2-40B4-BE49-F238E27FC236}">
                <a16:creationId xmlns:a16="http://schemas.microsoft.com/office/drawing/2014/main" id="{DFCDD753-D114-4BC8-8FA7-07415FF52B5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A1828942-5502-4E39-96E2-D802F242386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31947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43D06E-2529-45C8-B0EA-4E9E42DA45F0}"/>
              </a:ext>
            </a:extLst>
          </p:cNvPr>
          <p:cNvSpPr>
            <a:spLocks noGrp="1"/>
          </p:cNvSpPr>
          <p:nvPr>
            <p:ph type="title"/>
          </p:nvPr>
        </p:nvSpPr>
        <p:spPr>
          <a:xfrm>
            <a:off x="831850" y="1709738"/>
            <a:ext cx="10515600" cy="2852737"/>
          </a:xfrm>
        </p:spPr>
        <p:txBody>
          <a:bodyPr anchor="b">
            <a:normAutofit/>
          </a:bodyPr>
          <a:lstStyle>
            <a:lvl1pPr>
              <a:defRPr sz="9600"/>
            </a:lvl1pPr>
          </a:lstStyle>
          <a:p>
            <a:r>
              <a:rPr lang="de-DE"/>
              <a:t>Mastertitelformat bearbeiten</a:t>
            </a:r>
          </a:p>
        </p:txBody>
      </p:sp>
      <p:sp>
        <p:nvSpPr>
          <p:cNvPr id="3" name="Textplatzhalter 2">
            <a:extLst>
              <a:ext uri="{FF2B5EF4-FFF2-40B4-BE49-F238E27FC236}">
                <a16:creationId xmlns:a16="http://schemas.microsoft.com/office/drawing/2014/main" id="{D88738EE-9D0A-4F8C-B589-B954681C8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FC653BE-2790-49C8-BBAE-032203E7C521}"/>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5" name="Fußzeilenplatzhalter 4">
            <a:extLst>
              <a:ext uri="{FF2B5EF4-FFF2-40B4-BE49-F238E27FC236}">
                <a16:creationId xmlns:a16="http://schemas.microsoft.com/office/drawing/2014/main" id="{3B476564-0151-4C52-A4D0-5D69999EE485}"/>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9A47E08A-F614-486B-A1B6-DFAA6FCE6585}"/>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1644080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70954E-68E2-4A39-A456-36B955C75B7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61D9D5-D9FD-49C4-A8A5-EDF09EB764A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ACA490B-8D6E-44AC-8820-13D63E2363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DC92BB3-B56B-4F2D-B8CB-F4C1C4E74A4E}"/>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6" name="Fußzeilenplatzhalter 5">
            <a:extLst>
              <a:ext uri="{FF2B5EF4-FFF2-40B4-BE49-F238E27FC236}">
                <a16:creationId xmlns:a16="http://schemas.microsoft.com/office/drawing/2014/main" id="{FA116985-63E3-4D64-A32F-EC04FAAD1EE6}"/>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73C98D4-3600-44BC-9A05-13A86FF5751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5343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84059-133A-41C4-B1C4-22AE5A9CFC1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58701AC-71C5-48C2-8A39-1AED2DBA1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9C61425-2AA3-4751-975D-5D378ECDEB5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7E6DBA9-FD0A-427E-9CEE-6A42C6608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EC0E1EF-E7D1-447E-B14D-604BB275C9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998C61B-0371-4A32-B6EF-BD1CC8399E54}"/>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8" name="Fußzeilenplatzhalter 7">
            <a:extLst>
              <a:ext uri="{FF2B5EF4-FFF2-40B4-BE49-F238E27FC236}">
                <a16:creationId xmlns:a16="http://schemas.microsoft.com/office/drawing/2014/main" id="{0F805D08-760B-47E9-BD99-08E7AA06D984}"/>
              </a:ext>
            </a:extLst>
          </p:cNvPr>
          <p:cNvSpPr>
            <a:spLocks noGrp="1"/>
          </p:cNvSpPr>
          <p:nvPr>
            <p:ph type="ftr" sz="quarter" idx="11"/>
          </p:nvPr>
        </p:nvSpPr>
        <p:spPr/>
        <p:txBody>
          <a:bodyPr/>
          <a:lstStyle/>
          <a:p>
            <a:endParaRPr lang="de-DE" dirty="0"/>
          </a:p>
        </p:txBody>
      </p:sp>
      <p:sp>
        <p:nvSpPr>
          <p:cNvPr id="9" name="Foliennummernplatzhalter 8">
            <a:extLst>
              <a:ext uri="{FF2B5EF4-FFF2-40B4-BE49-F238E27FC236}">
                <a16:creationId xmlns:a16="http://schemas.microsoft.com/office/drawing/2014/main" id="{07886836-09DD-472C-ADEF-4BE85A559E7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36005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2229C-ED12-48D4-B7DC-F05269E19D3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6931899-6FB6-447E-94D5-B6CBAC54FB79}"/>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4" name="Fußzeilenplatzhalter 3">
            <a:extLst>
              <a:ext uri="{FF2B5EF4-FFF2-40B4-BE49-F238E27FC236}">
                <a16:creationId xmlns:a16="http://schemas.microsoft.com/office/drawing/2014/main" id="{5D074828-629A-4A9E-A72E-EA8C57BE66B1}"/>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7AB7B6A8-94AE-448F-908E-301D20DC10F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45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7D76D9C-4FCB-4E8E-800F-D1C589BD7AF2}"/>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3" name="Fußzeilenplatzhalter 2">
            <a:extLst>
              <a:ext uri="{FF2B5EF4-FFF2-40B4-BE49-F238E27FC236}">
                <a16:creationId xmlns:a16="http://schemas.microsoft.com/office/drawing/2014/main" id="{F1D2CE78-25A0-4656-8E23-CD00C34059D6}"/>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D5114B36-5619-4758-831C-CE6CD343BBE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030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35447D-D3B2-42C2-956E-9B03CA24EA3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2574067-AE46-400B-9EB0-9363CFE29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A99E2B7-E4A8-46AF-8F73-56184DAA8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0BE6C08-AF58-4679-9586-3308215461B2}"/>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6" name="Fußzeilenplatzhalter 5">
            <a:extLst>
              <a:ext uri="{FF2B5EF4-FFF2-40B4-BE49-F238E27FC236}">
                <a16:creationId xmlns:a16="http://schemas.microsoft.com/office/drawing/2014/main" id="{0D8731E0-472E-49DD-BF34-5DA28DA08905}"/>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BF9F0EA4-A810-4DA6-869D-3B928BD76CC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66027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459FE2-79A2-486C-87AF-451100F8CE1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8EE2A65-97E7-4FB5-BBD3-F0AFB6E4E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857420F8-3770-4DE4-85B0-DF162CC96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1CD30DE-D02C-4682-BDC9-E8D2D90C4A55}"/>
              </a:ext>
            </a:extLst>
          </p:cNvPr>
          <p:cNvSpPr>
            <a:spLocks noGrp="1"/>
          </p:cNvSpPr>
          <p:nvPr>
            <p:ph type="dt" sz="half" idx="10"/>
          </p:nvPr>
        </p:nvSpPr>
        <p:spPr/>
        <p:txBody>
          <a:bodyPr/>
          <a:lstStyle/>
          <a:p>
            <a:fld id="{F7D69583-59B6-417E-800F-7DFC8E7ABDC0}" type="datetimeFigureOut">
              <a:rPr lang="de-DE" smtClean="0"/>
              <a:t>16.09.2020</a:t>
            </a:fld>
            <a:endParaRPr lang="de-DE" dirty="0"/>
          </a:p>
        </p:txBody>
      </p:sp>
      <p:sp>
        <p:nvSpPr>
          <p:cNvPr id="6" name="Fußzeilenplatzhalter 5">
            <a:extLst>
              <a:ext uri="{FF2B5EF4-FFF2-40B4-BE49-F238E27FC236}">
                <a16:creationId xmlns:a16="http://schemas.microsoft.com/office/drawing/2014/main" id="{71AD07E3-DA16-44BE-BE11-5FDFFC4B2189}"/>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0A2A17A3-7359-484A-AC1A-833AA8306950}"/>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15139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A9B1437-7846-46D9-A203-B0B140A3F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011CF7C-57CA-43BE-BBA3-E5A497B2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9E9482-4031-4003-89C4-78A14C643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69583-59B6-417E-800F-7DFC8E7ABDC0}" type="datetimeFigureOut">
              <a:rPr lang="de-DE" smtClean="0"/>
              <a:t>16.09.2020</a:t>
            </a:fld>
            <a:endParaRPr lang="de-DE" dirty="0"/>
          </a:p>
        </p:txBody>
      </p:sp>
      <p:sp>
        <p:nvSpPr>
          <p:cNvPr id="5" name="Fußzeilenplatzhalter 4">
            <a:extLst>
              <a:ext uri="{FF2B5EF4-FFF2-40B4-BE49-F238E27FC236}">
                <a16:creationId xmlns:a16="http://schemas.microsoft.com/office/drawing/2014/main" id="{E1088A04-4AFB-484B-9C8D-50730D538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E706547E-7BEB-4B9B-A23B-84D2BD514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1725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280259-DF32-4EA1-892E-AC4C16BCDFA7}"/>
              </a:ext>
            </a:extLst>
          </p:cNvPr>
          <p:cNvSpPr>
            <a:spLocks noGrp="1"/>
          </p:cNvSpPr>
          <p:nvPr>
            <p:ph type="ctrTitle"/>
          </p:nvPr>
        </p:nvSpPr>
        <p:spPr/>
        <p:txBody>
          <a:bodyPr/>
          <a:lstStyle/>
          <a:p>
            <a:r>
              <a:rPr lang="de-DE" dirty="0"/>
              <a:t>Übungen</a:t>
            </a:r>
          </a:p>
        </p:txBody>
      </p:sp>
      <p:sp>
        <p:nvSpPr>
          <p:cNvPr id="3" name="Untertitel 2">
            <a:extLst>
              <a:ext uri="{FF2B5EF4-FFF2-40B4-BE49-F238E27FC236}">
                <a16:creationId xmlns:a16="http://schemas.microsoft.com/office/drawing/2014/main" id="{F59431AB-518C-4314-BEF5-9A9DC3AE70EC}"/>
              </a:ext>
            </a:extLst>
          </p:cNvPr>
          <p:cNvSpPr>
            <a:spLocks noGrp="1"/>
          </p:cNvSpPr>
          <p:nvPr>
            <p:ph type="subTitle" idx="1"/>
          </p:nvPr>
        </p:nvSpPr>
        <p:spPr>
          <a:xfrm>
            <a:off x="1524000" y="3602038"/>
            <a:ext cx="9144000" cy="534027"/>
          </a:xfrm>
        </p:spPr>
        <p:txBody>
          <a:bodyPr>
            <a:noAutofit/>
          </a:bodyPr>
          <a:lstStyle/>
          <a:p>
            <a:r>
              <a:rPr lang="de-DE" sz="4000" dirty="0"/>
              <a:t>SQL Abfragesprache</a:t>
            </a:r>
          </a:p>
        </p:txBody>
      </p:sp>
      <p:sp>
        <p:nvSpPr>
          <p:cNvPr id="4" name="Textfeld 3">
            <a:extLst>
              <a:ext uri="{FF2B5EF4-FFF2-40B4-BE49-F238E27FC236}">
                <a16:creationId xmlns:a16="http://schemas.microsoft.com/office/drawing/2014/main" id="{FF6120A6-2F9C-493F-8407-E4D1B2F7958D}"/>
              </a:ext>
            </a:extLst>
          </p:cNvPr>
          <p:cNvSpPr txBox="1"/>
          <p:nvPr/>
        </p:nvSpPr>
        <p:spPr>
          <a:xfrm>
            <a:off x="8091377" y="6337005"/>
            <a:ext cx="3987210" cy="369332"/>
          </a:xfrm>
          <a:prstGeom prst="rect">
            <a:avLst/>
          </a:prstGeom>
          <a:noFill/>
        </p:spPr>
        <p:txBody>
          <a:bodyPr wrap="square" rtlCol="0">
            <a:spAutoFit/>
          </a:bodyPr>
          <a:lstStyle/>
          <a:p>
            <a:r>
              <a:rPr lang="de-DE" dirty="0"/>
              <a:t>Lösungen in den Notizen (ausgeblendet)</a:t>
            </a:r>
          </a:p>
        </p:txBody>
      </p:sp>
    </p:spTree>
    <p:extLst>
      <p:ext uri="{BB962C8B-B14F-4D97-AF65-F5344CB8AC3E}">
        <p14:creationId xmlns:p14="http://schemas.microsoft.com/office/powerpoint/2010/main" val="406857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2095E-19E1-477E-A4A0-89EA8A2EFE9A}"/>
              </a:ext>
            </a:extLst>
          </p:cNvPr>
          <p:cNvSpPr>
            <a:spLocks noGrp="1"/>
          </p:cNvSpPr>
          <p:nvPr>
            <p:ph type="title"/>
          </p:nvPr>
        </p:nvSpPr>
        <p:spPr/>
        <p:txBody>
          <a:bodyPr>
            <a:normAutofit/>
          </a:bodyPr>
          <a:lstStyle/>
          <a:p>
            <a:r>
              <a:rPr lang="de-DE" sz="9600" dirty="0"/>
              <a:t>Server Funktionen</a:t>
            </a:r>
          </a:p>
        </p:txBody>
      </p:sp>
      <p:sp>
        <p:nvSpPr>
          <p:cNvPr id="3" name="Textplatzhalter 2">
            <a:extLst>
              <a:ext uri="{FF2B5EF4-FFF2-40B4-BE49-F238E27FC236}">
                <a16:creationId xmlns:a16="http://schemas.microsoft.com/office/drawing/2014/main" id="{6C84BC4B-6006-4570-A6F1-506B7E258F47}"/>
              </a:ext>
            </a:extLst>
          </p:cNvPr>
          <p:cNvSpPr>
            <a:spLocks noGrp="1"/>
          </p:cNvSpPr>
          <p:nvPr>
            <p:ph type="body" idx="1"/>
          </p:nvPr>
        </p:nvSpPr>
        <p:spPr/>
        <p:txBody>
          <a:bodyPr/>
          <a:lstStyle/>
          <a:p>
            <a:r>
              <a:rPr lang="de-DE" dirty="0"/>
              <a:t>String Funktionen</a:t>
            </a:r>
          </a:p>
        </p:txBody>
      </p:sp>
    </p:spTree>
    <p:extLst>
      <p:ext uri="{BB962C8B-B14F-4D97-AF65-F5344CB8AC3E}">
        <p14:creationId xmlns:p14="http://schemas.microsoft.com/office/powerpoint/2010/main" val="392787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67093"/>
            <a:ext cx="10515600" cy="5123814"/>
          </a:xfrm>
        </p:spPr>
        <p:txBody>
          <a:bodyPr>
            <a:noAutofit/>
          </a:bodyPr>
          <a:lstStyle/>
          <a:p>
            <a:pPr marL="0" indent="0">
              <a:buNone/>
            </a:pPr>
            <a:r>
              <a:rPr lang="de-DE" sz="4000" dirty="0"/>
              <a:t>Angenommen, durch einen Fehler gibt es Leerzeichen in einem String:</a:t>
            </a:r>
          </a:p>
          <a:p>
            <a:pPr marL="0" indent="0">
              <a:buNone/>
            </a:pPr>
            <a:r>
              <a:rPr lang="de-DE" sz="4000" dirty="0"/>
              <a:t>'    Test    '</a:t>
            </a:r>
          </a:p>
          <a:p>
            <a:pPr marL="0" indent="0">
              <a:buNone/>
            </a:pPr>
            <a:r>
              <a:rPr lang="de-DE" sz="4000" dirty="0"/>
              <a:t>.a) Entferne die Leerzeichen</a:t>
            </a:r>
          </a:p>
          <a:p>
            <a:pPr marL="0" indent="0">
              <a:buNone/>
            </a:pPr>
            <a:r>
              <a:rPr lang="de-DE" sz="4000" dirty="0"/>
              <a:t>.b) Gib die Länge des Strings vorher und nachher in einer Tabelle aus:</a:t>
            </a:r>
          </a:p>
        </p:txBody>
      </p:sp>
      <p:pic>
        <p:nvPicPr>
          <p:cNvPr id="4" name="Grafik 3">
            <a:extLst>
              <a:ext uri="{FF2B5EF4-FFF2-40B4-BE49-F238E27FC236}">
                <a16:creationId xmlns:a16="http://schemas.microsoft.com/office/drawing/2014/main" id="{E1FCF6FA-47E3-47D7-8C26-9A709815088C}"/>
              </a:ext>
            </a:extLst>
          </p:cNvPr>
          <p:cNvPicPr>
            <a:picLocks noChangeAspect="1"/>
          </p:cNvPicPr>
          <p:nvPr/>
        </p:nvPicPr>
        <p:blipFill>
          <a:blip r:embed="rId3"/>
          <a:stretch>
            <a:fillRect/>
          </a:stretch>
        </p:blipFill>
        <p:spPr>
          <a:xfrm>
            <a:off x="5768165" y="4370763"/>
            <a:ext cx="3796499" cy="1764030"/>
          </a:xfrm>
          <a:prstGeom prst="rect">
            <a:avLst/>
          </a:prstGeom>
        </p:spPr>
      </p:pic>
    </p:spTree>
    <p:extLst>
      <p:ext uri="{BB962C8B-B14F-4D97-AF65-F5344CB8AC3E}">
        <p14:creationId xmlns:p14="http://schemas.microsoft.com/office/powerpoint/2010/main" val="10508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3195263"/>
          </a:xfrm>
        </p:spPr>
        <p:txBody>
          <a:bodyPr>
            <a:noAutofit/>
          </a:bodyPr>
          <a:lstStyle/>
          <a:p>
            <a:pPr marL="0" indent="0">
              <a:buNone/>
            </a:pPr>
            <a:r>
              <a:rPr lang="de-DE" sz="4000" dirty="0"/>
              <a:t>Die letzten drei Stellen einer Telefonnummer sollen durch xxx ersetzt werden:</a:t>
            </a:r>
          </a:p>
          <a:p>
            <a:pPr marL="0" indent="0">
              <a:buNone/>
            </a:pPr>
            <a:r>
              <a:rPr lang="de-DE" sz="4000" dirty="0"/>
              <a:t>z.B.:  +49 86779889xxx</a:t>
            </a:r>
          </a:p>
          <a:p>
            <a:pPr marL="0" indent="0">
              <a:buNone/>
            </a:pPr>
            <a:endParaRPr lang="de-DE" sz="4000" dirty="0"/>
          </a:p>
          <a:p>
            <a:pPr marL="0" indent="0">
              <a:buNone/>
            </a:pPr>
            <a:r>
              <a:rPr lang="de-DE" sz="2400" dirty="0"/>
              <a:t>Bonus: die Lösung soll unabhängig von der Länge der Telefonnummer funktionieren</a:t>
            </a:r>
          </a:p>
        </p:txBody>
      </p:sp>
    </p:spTree>
    <p:extLst>
      <p:ext uri="{BB962C8B-B14F-4D97-AF65-F5344CB8AC3E}">
        <p14:creationId xmlns:p14="http://schemas.microsoft.com/office/powerpoint/2010/main" val="65782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581159"/>
            <a:ext cx="5272888" cy="5472507"/>
          </a:xfrm>
        </p:spPr>
        <p:txBody>
          <a:bodyPr anchor="t">
            <a:noAutofit/>
          </a:bodyPr>
          <a:lstStyle/>
          <a:p>
            <a:pPr marL="0" indent="0">
              <a:buNone/>
            </a:pPr>
            <a:r>
              <a:rPr lang="de-DE" sz="2400" dirty="0">
                <a:solidFill>
                  <a:schemeClr val="bg1"/>
                </a:solidFill>
              </a:rPr>
              <a:t>Übung zum Verschachteln von verschiedenen Serverfunktionen:</a:t>
            </a:r>
          </a:p>
          <a:p>
            <a:pPr marL="0" indent="0">
              <a:buNone/>
            </a:pPr>
            <a:endParaRPr lang="de-DE" sz="3600" dirty="0">
              <a:solidFill>
                <a:schemeClr val="bg1"/>
              </a:solidFill>
            </a:endParaRPr>
          </a:p>
          <a:p>
            <a:pPr marL="0" indent="0">
              <a:buNone/>
            </a:pPr>
            <a:r>
              <a:rPr lang="de-DE" sz="3600" dirty="0">
                <a:solidFill>
                  <a:schemeClr val="bg1"/>
                </a:solidFill>
              </a:rPr>
              <a:t>Korrigiere die Fehler im Namen:</a:t>
            </a:r>
          </a:p>
          <a:p>
            <a:pPr marL="0" indent="0">
              <a:buNone/>
            </a:pPr>
            <a:r>
              <a:rPr lang="de-DE" sz="3600" b="1" dirty="0">
                <a:solidFill>
                  <a:schemeClr val="bg1"/>
                </a:solidFill>
              </a:rPr>
              <a:t>Wilham Shakesbeer </a:t>
            </a:r>
            <a:r>
              <a:rPr lang="de-DE" sz="3600" dirty="0">
                <a:solidFill>
                  <a:schemeClr val="bg1"/>
                </a:solidFill>
              </a:rPr>
              <a:t>(William Shakespeare)</a:t>
            </a:r>
          </a:p>
          <a:p>
            <a:pPr marL="0" indent="0">
              <a:buNone/>
            </a:pPr>
            <a:r>
              <a:rPr lang="de-DE" sz="3600" dirty="0">
                <a:solidFill>
                  <a:schemeClr val="bg1"/>
                </a:solidFill>
              </a:rPr>
              <a:t>Dabei sollen Buchstaben, die schon stimmen, beibehalten werden.</a:t>
            </a:r>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Buch, suchend, schwarz enthält.&#10;&#10;Automatisch generierte Beschreibung">
            <a:extLst>
              <a:ext uri="{FF2B5EF4-FFF2-40B4-BE49-F238E27FC236}">
                <a16:creationId xmlns:a16="http://schemas.microsoft.com/office/drawing/2014/main" id="{6D8A2826-5C84-41A3-9F7B-F6DB53B2C5EB}"/>
              </a:ext>
            </a:extLst>
          </p:cNvPr>
          <p:cNvPicPr>
            <a:picLocks noChangeAspect="1"/>
          </p:cNvPicPr>
          <p:nvPr/>
        </p:nvPicPr>
        <p:blipFill rotWithShape="1">
          <a:blip r:embed="rId3">
            <a:extLst>
              <a:ext uri="{28A0092B-C50C-407E-A947-70E740481C1C}">
                <a14:useLocalDpi xmlns:a14="http://schemas.microsoft.com/office/drawing/2010/main" val="0"/>
              </a:ext>
            </a:extLst>
          </a:blip>
          <a:srcRect b="10242"/>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422254632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D1B886A-E5FD-4CA8-AF5D-6BD22869C406}"/>
              </a:ext>
            </a:extLst>
          </p:cNvPr>
          <p:cNvSpPr>
            <a:spLocks noGrp="1"/>
          </p:cNvSpPr>
          <p:nvPr>
            <p:ph type="title"/>
          </p:nvPr>
        </p:nvSpPr>
        <p:spPr>
          <a:xfrm>
            <a:off x="5982504" y="2390833"/>
            <a:ext cx="5319433" cy="3983702"/>
          </a:xfrm>
        </p:spPr>
        <p:txBody>
          <a:bodyPr vert="horz" lIns="91440" tIns="45720" rIns="91440" bIns="45720" rtlCol="0" anchor="t">
            <a:noAutofit/>
          </a:bodyPr>
          <a:lstStyle/>
          <a:p>
            <a:r>
              <a:rPr lang="en-US" kern="1200" dirty="0">
                <a:solidFill>
                  <a:schemeClr val="bg1"/>
                </a:solidFill>
                <a:latin typeface="+mj-lt"/>
                <a:ea typeface="+mj-ea"/>
                <a:cs typeface="+mj-cs"/>
              </a:rPr>
              <a:t>Wenn nicht anders angegeben, verwenden wir für alle Abfragen ab hier die </a:t>
            </a:r>
            <a:r>
              <a:rPr lang="en-US" b="1" kern="1200" dirty="0">
                <a:solidFill>
                  <a:srgbClr val="FFC000"/>
                </a:solidFill>
                <a:latin typeface="+mj-lt"/>
                <a:ea typeface="+mj-ea"/>
                <a:cs typeface="+mj-cs"/>
              </a:rPr>
              <a:t>Northwind</a:t>
            </a:r>
            <a:r>
              <a:rPr lang="en-US" kern="1200" dirty="0">
                <a:solidFill>
                  <a:schemeClr val="bg1"/>
                </a:solidFill>
                <a:latin typeface="+mj-lt"/>
                <a:ea typeface="+mj-ea"/>
                <a:cs typeface="+mj-cs"/>
              </a:rPr>
              <a:t>-Beispieldatenbank.</a:t>
            </a:r>
          </a:p>
        </p:txBody>
      </p:sp>
      <p:sp>
        <p:nvSpPr>
          <p:cNvPr id="18" name="Freeform: Shape 17">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Datenbank">
            <a:extLst>
              <a:ext uri="{FF2B5EF4-FFF2-40B4-BE49-F238E27FC236}">
                <a16:creationId xmlns:a16="http://schemas.microsoft.com/office/drawing/2014/main" id="{729CA969-52F4-461D-AD1C-06088C7F9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201071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745761"/>
            <a:ext cx="5314543" cy="4710660"/>
          </a:xfrm>
        </p:spPr>
        <p:txBody>
          <a:bodyPr anchor="t">
            <a:noAutofit/>
          </a:bodyPr>
          <a:lstStyle/>
          <a:p>
            <a:pPr marL="0" indent="0">
              <a:buNone/>
            </a:pPr>
            <a:r>
              <a:rPr lang="de-DE" sz="4000" dirty="0">
                <a:solidFill>
                  <a:schemeClr val="bg1"/>
                </a:solidFill>
              </a:rPr>
              <a:t>Von der Telefonnummer aus der Customers-Tabelle sollen nur die letzten 3 Zeichen angezeigt werden; alle anderen sollen mit x ersetzt werden. (xxxxxxxxxxxxxxx789)</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764E76E1-85AA-4AB0-81ED-4EF184E0265F}"/>
              </a:ext>
            </a:extLst>
          </p:cNvPr>
          <p:cNvPicPr>
            <a:picLocks noChangeAspect="1"/>
          </p:cNvPicPr>
          <p:nvPr/>
        </p:nvPicPr>
        <p:blipFill rotWithShape="1">
          <a:blip r:embed="rId3">
            <a:extLst>
              <a:ext uri="{28A0092B-C50C-407E-A947-70E740481C1C}">
                <a14:useLocalDpi xmlns:a14="http://schemas.microsoft.com/office/drawing/2010/main" val="0"/>
              </a:ext>
            </a:extLst>
          </a:blip>
          <a:srcRect l="20768" r="20051"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extfeld 4">
            <a:extLst>
              <a:ext uri="{FF2B5EF4-FFF2-40B4-BE49-F238E27FC236}">
                <a16:creationId xmlns:a16="http://schemas.microsoft.com/office/drawing/2014/main" id="{D4CC2E04-6780-4962-B68A-1D690545C419}"/>
              </a:ext>
            </a:extLst>
          </p:cNvPr>
          <p:cNvSpPr txBox="1"/>
          <p:nvPr/>
        </p:nvSpPr>
        <p:spPr>
          <a:xfrm>
            <a:off x="929389" y="5951095"/>
            <a:ext cx="8859187" cy="461665"/>
          </a:xfrm>
          <a:prstGeom prst="rect">
            <a:avLst/>
          </a:prstGeom>
          <a:noFill/>
        </p:spPr>
        <p:txBody>
          <a:bodyPr wrap="square" rtlCol="0">
            <a:spAutoFit/>
          </a:bodyPr>
          <a:lstStyle/>
          <a:p>
            <a:r>
              <a:rPr lang="de-DE" sz="2400" dirty="0">
                <a:solidFill>
                  <a:schemeClr val="bg1"/>
                </a:solidFill>
              </a:rPr>
              <a:t>…Wie das oft mit unseren Kreditkarteninformationen gemacht wird.</a:t>
            </a:r>
          </a:p>
        </p:txBody>
      </p:sp>
    </p:spTree>
    <p:extLst>
      <p:ext uri="{BB962C8B-B14F-4D97-AF65-F5344CB8AC3E}">
        <p14:creationId xmlns:p14="http://schemas.microsoft.com/office/powerpoint/2010/main" val="379944103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indent="0">
              <a:buNone/>
            </a:pPr>
            <a:r>
              <a:rPr lang="de-DE" sz="4000" dirty="0"/>
              <a:t>Optional: Gleiche Übung wie oben, aber mit </a:t>
            </a:r>
            <a:r>
              <a:rPr lang="de-DE" sz="4000" b="1" dirty="0">
                <a:solidFill>
                  <a:srgbClr val="FFC000"/>
                </a:solidFill>
              </a:rPr>
              <a:t>AdventureWorks</a:t>
            </a:r>
            <a:r>
              <a:rPr lang="de-DE" sz="4000" dirty="0"/>
              <a:t> Datenbank: Nur die letzten drei Stellen der Kreditkartennummer aus der CreditCard-Tabelle sollen angezeigt werden. </a:t>
            </a:r>
          </a:p>
        </p:txBody>
      </p:sp>
    </p:spTree>
    <p:extLst>
      <p:ext uri="{BB962C8B-B14F-4D97-AF65-F5344CB8AC3E}">
        <p14:creationId xmlns:p14="http://schemas.microsoft.com/office/powerpoint/2010/main" val="418642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C693E-AB49-4FE7-9CBF-B549CE7EEBA5}"/>
              </a:ext>
            </a:extLst>
          </p:cNvPr>
          <p:cNvSpPr>
            <a:spLocks noGrp="1"/>
          </p:cNvSpPr>
          <p:nvPr>
            <p:ph type="title"/>
          </p:nvPr>
        </p:nvSpPr>
        <p:spPr/>
        <p:txBody>
          <a:bodyPr>
            <a:normAutofit/>
          </a:bodyPr>
          <a:lstStyle/>
          <a:p>
            <a:r>
              <a:rPr lang="de-DE" sz="9600" dirty="0"/>
              <a:t>Tabellenabfragen</a:t>
            </a:r>
          </a:p>
        </p:txBody>
      </p:sp>
      <p:sp>
        <p:nvSpPr>
          <p:cNvPr id="3" name="Textplatzhalter 2">
            <a:extLst>
              <a:ext uri="{FF2B5EF4-FFF2-40B4-BE49-F238E27FC236}">
                <a16:creationId xmlns:a16="http://schemas.microsoft.com/office/drawing/2014/main" id="{ECBE8C49-F20A-4A33-BE19-B88F580D747B}"/>
              </a:ext>
            </a:extLst>
          </p:cNvPr>
          <p:cNvSpPr>
            <a:spLocks noGrp="1"/>
          </p:cNvSpPr>
          <p:nvPr>
            <p:ph type="body" idx="1"/>
          </p:nvPr>
        </p:nvSpPr>
        <p:spPr/>
        <p:txBody>
          <a:bodyPr/>
          <a:lstStyle/>
          <a:p>
            <a:r>
              <a:rPr lang="de-DE" dirty="0"/>
              <a:t>Einfache SELECT-Statements aus Datenbanktabellen</a:t>
            </a:r>
          </a:p>
        </p:txBody>
      </p:sp>
    </p:spTree>
    <p:extLst>
      <p:ext uri="{BB962C8B-B14F-4D97-AF65-F5344CB8AC3E}">
        <p14:creationId xmlns:p14="http://schemas.microsoft.com/office/powerpoint/2010/main" val="23881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006336" cy="3181684"/>
          </a:xfrm>
        </p:spPr>
        <p:txBody>
          <a:bodyPr anchor="t">
            <a:normAutofit/>
          </a:bodyPr>
          <a:lstStyle/>
          <a:p>
            <a:pPr marL="0" indent="0">
              <a:buNone/>
            </a:pPr>
            <a:r>
              <a:rPr lang="de-DE" sz="4000" dirty="0">
                <a:solidFill>
                  <a:schemeClr val="bg1"/>
                </a:solidFill>
              </a:rPr>
              <a:t>Gib KundenID, Firmenname, Kontaktperson und Telefonnummer aller Kunden aus.</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Person, Mann, Kleidung, Anzug enthält.&#10;&#10;Automatisch generierte Beschreibung">
            <a:extLst>
              <a:ext uri="{FF2B5EF4-FFF2-40B4-BE49-F238E27FC236}">
                <a16:creationId xmlns:a16="http://schemas.microsoft.com/office/drawing/2014/main" id="{FAAEE68E-A1A1-42C9-A8CC-314D6C652652}"/>
              </a:ext>
            </a:extLst>
          </p:cNvPr>
          <p:cNvPicPr>
            <a:picLocks noChangeAspect="1"/>
          </p:cNvPicPr>
          <p:nvPr/>
        </p:nvPicPr>
        <p:blipFill rotWithShape="1">
          <a:blip r:embed="rId3">
            <a:extLst>
              <a:ext uri="{28A0092B-C50C-407E-A947-70E740481C1C}">
                <a14:useLocalDpi xmlns:a14="http://schemas.microsoft.com/office/drawing/2010/main" val="0"/>
              </a:ext>
            </a:extLst>
          </a:blip>
          <a:srcRect l="12442" r="29362"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78838419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53664" y="3023017"/>
            <a:ext cx="9034716" cy="1833797"/>
          </a:xfrm>
        </p:spPr>
        <p:txBody>
          <a:bodyPr>
            <a:normAutofit/>
          </a:bodyPr>
          <a:lstStyle/>
          <a:p>
            <a:pPr marL="0" indent="0">
              <a:buNone/>
            </a:pPr>
            <a:r>
              <a:rPr lang="de-DE" dirty="0"/>
              <a:t>Gib die ProduktID, den Produktnamen und den Stückpreis aus.</a:t>
            </a:r>
          </a:p>
        </p:txBody>
      </p:sp>
    </p:spTree>
    <p:extLst>
      <p:ext uri="{BB962C8B-B14F-4D97-AF65-F5344CB8AC3E}">
        <p14:creationId xmlns:p14="http://schemas.microsoft.com/office/powerpoint/2010/main" val="115184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DF45E2-2F13-42DF-B80F-F27E331A5843}"/>
              </a:ext>
            </a:extLst>
          </p:cNvPr>
          <p:cNvSpPr>
            <a:spLocks noGrp="1"/>
          </p:cNvSpPr>
          <p:nvPr>
            <p:ph type="title"/>
          </p:nvPr>
        </p:nvSpPr>
        <p:spPr/>
        <p:txBody>
          <a:bodyPr>
            <a:normAutofit/>
          </a:bodyPr>
          <a:lstStyle/>
          <a:p>
            <a:r>
              <a:rPr lang="de-DE" sz="9600" dirty="0"/>
              <a:t>Simple Select</a:t>
            </a:r>
          </a:p>
        </p:txBody>
      </p:sp>
      <p:sp>
        <p:nvSpPr>
          <p:cNvPr id="3" name="Textplatzhalter 2">
            <a:extLst>
              <a:ext uri="{FF2B5EF4-FFF2-40B4-BE49-F238E27FC236}">
                <a16:creationId xmlns:a16="http://schemas.microsoft.com/office/drawing/2014/main" id="{A8618479-5EBA-4049-A406-6720E108F66A}"/>
              </a:ext>
            </a:extLst>
          </p:cNvPr>
          <p:cNvSpPr>
            <a:spLocks noGrp="1"/>
          </p:cNvSpPr>
          <p:nvPr>
            <p:ph type="body" idx="1"/>
          </p:nvPr>
        </p:nvSpPr>
        <p:spPr/>
        <p:txBody>
          <a:bodyPr/>
          <a:lstStyle/>
          <a:p>
            <a:r>
              <a:rPr lang="de-DE" dirty="0"/>
              <a:t>Text, Zahlen, Berechnungen, Spaltenüberschriften</a:t>
            </a:r>
          </a:p>
        </p:txBody>
      </p:sp>
    </p:spTree>
    <p:extLst>
      <p:ext uri="{BB962C8B-B14F-4D97-AF65-F5344CB8AC3E}">
        <p14:creationId xmlns:p14="http://schemas.microsoft.com/office/powerpoint/2010/main" val="405746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1663908"/>
            <a:ext cx="5006336" cy="4389758"/>
          </a:xfrm>
        </p:spPr>
        <p:txBody>
          <a:bodyPr anchor="t">
            <a:noAutofit/>
          </a:bodyPr>
          <a:lstStyle/>
          <a:p>
            <a:pPr marL="0" indent="0">
              <a:buNone/>
            </a:pPr>
            <a:r>
              <a:rPr lang="de-DE" dirty="0">
                <a:solidFill>
                  <a:schemeClr val="bg1"/>
                </a:solidFill>
              </a:rPr>
              <a:t>Gib die Nettofrachtkosten, Bruttofrachtkosten und die Mehrwertsteuer aus (Berechnung).</a:t>
            </a:r>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Container, sitzend, rot, Ziegelstein enthält.&#10;&#10;Automatisch generierte Beschreibung">
            <a:extLst>
              <a:ext uri="{FF2B5EF4-FFF2-40B4-BE49-F238E27FC236}">
                <a16:creationId xmlns:a16="http://schemas.microsoft.com/office/drawing/2014/main" id="{72FF4CFB-15D0-431F-B976-1FB364ADDEFC}"/>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r="24660"/>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1158311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B99798-4565-4339-B3BB-0FE32930285C}"/>
              </a:ext>
            </a:extLst>
          </p:cNvPr>
          <p:cNvSpPr>
            <a:spLocks noGrp="1"/>
          </p:cNvSpPr>
          <p:nvPr>
            <p:ph type="title"/>
          </p:nvPr>
        </p:nvSpPr>
        <p:spPr>
          <a:xfrm>
            <a:off x="831850" y="1709738"/>
            <a:ext cx="10515600" cy="4181396"/>
          </a:xfrm>
        </p:spPr>
        <p:txBody>
          <a:bodyPr>
            <a:noAutofit/>
          </a:bodyPr>
          <a:lstStyle/>
          <a:p>
            <a:r>
              <a:rPr lang="de-DE" sz="9600" dirty="0"/>
              <a:t>Tabellenabfragen und Datumsfunktionen</a:t>
            </a:r>
          </a:p>
        </p:txBody>
      </p:sp>
    </p:spTree>
    <p:extLst>
      <p:ext uri="{BB962C8B-B14F-4D97-AF65-F5344CB8AC3E}">
        <p14:creationId xmlns:p14="http://schemas.microsoft.com/office/powerpoint/2010/main" val="3133498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dirty="0">
                <a:solidFill>
                  <a:schemeClr val="bg1"/>
                </a:solidFill>
              </a:rPr>
              <a:t>Gib die Datumsdifferenz zwischen Lieferdatum und Wunschtermin der Bestellungen aus.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enthält.&#10;&#10;Automatisch generierte Beschreibung">
            <a:extLst>
              <a:ext uri="{FF2B5EF4-FFF2-40B4-BE49-F238E27FC236}">
                <a16:creationId xmlns:a16="http://schemas.microsoft.com/office/drawing/2014/main" id="{E802B810-2376-4BAC-93FB-F97C8C80B77A}"/>
              </a:ext>
            </a:extLst>
          </p:cNvPr>
          <p:cNvPicPr>
            <a:picLocks noChangeAspect="1"/>
          </p:cNvPicPr>
          <p:nvPr/>
        </p:nvPicPr>
        <p:blipFill rotWithShape="1">
          <a:blip r:embed="rId3">
            <a:extLst>
              <a:ext uri="{28A0092B-C50C-407E-A947-70E740481C1C}">
                <a14:useLocalDpi xmlns:a14="http://schemas.microsoft.com/office/drawing/2010/main" val="0"/>
              </a:ext>
            </a:extLst>
          </a:blip>
          <a:srcRect t="8901" r="-2" b="2874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094638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6" name="Freeform: Shape 2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49D273E6-FF26-4B8D-AA0A-79C5C69D8DB5}"/>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111646" y="254833"/>
            <a:ext cx="6850505" cy="6400800"/>
          </a:xfrm>
        </p:spPr>
        <p:txBody>
          <a:bodyPr anchor="t">
            <a:noAutofit/>
          </a:bodyPr>
          <a:lstStyle/>
          <a:p>
            <a:pPr marL="0" indent="0">
              <a:lnSpc>
                <a:spcPct val="100000"/>
              </a:lnSpc>
              <a:spcBef>
                <a:spcPts val="0"/>
              </a:spcBef>
              <a:buNone/>
            </a:pPr>
            <a:r>
              <a:rPr lang="de-DE" sz="4000" dirty="0">
                <a:solidFill>
                  <a:schemeClr val="bg1"/>
                </a:solidFill>
              </a:rPr>
              <a:t> Gib die Bestellnummer,</a:t>
            </a:r>
          </a:p>
          <a:p>
            <a:pPr marL="0" indent="0">
              <a:lnSpc>
                <a:spcPct val="100000"/>
              </a:lnSpc>
              <a:spcBef>
                <a:spcPts val="0"/>
              </a:spcBef>
              <a:buNone/>
            </a:pPr>
            <a:r>
              <a:rPr lang="de-DE" sz="4000" dirty="0">
                <a:solidFill>
                  <a:schemeClr val="bg1"/>
                </a:solidFill>
              </a:rPr>
              <a:t>     den Wunschtermin,</a:t>
            </a:r>
          </a:p>
          <a:p>
            <a:pPr marL="0" indent="0">
              <a:lnSpc>
                <a:spcPct val="100000"/>
              </a:lnSpc>
              <a:spcBef>
                <a:spcPts val="0"/>
              </a:spcBef>
              <a:buNone/>
            </a:pPr>
            <a:r>
              <a:rPr lang="de-DE" sz="4000" dirty="0">
                <a:solidFill>
                  <a:schemeClr val="bg1"/>
                </a:solidFill>
              </a:rPr>
              <a:t>      das Lieferdatum und</a:t>
            </a:r>
          </a:p>
          <a:p>
            <a:pPr marL="0" indent="0">
              <a:lnSpc>
                <a:spcPct val="100000"/>
              </a:lnSpc>
              <a:spcBef>
                <a:spcPts val="0"/>
              </a:spcBef>
              <a:buNone/>
            </a:pPr>
            <a:r>
              <a:rPr lang="de-DE" sz="4000" dirty="0">
                <a:solidFill>
                  <a:schemeClr val="bg1"/>
                </a:solidFill>
              </a:rPr>
              <a:t>     die Lieferverzögerung aus.</a:t>
            </a:r>
          </a:p>
          <a:p>
            <a:pPr marL="571500" indent="-571500">
              <a:buFont typeface="Arial" panose="020B0604020202020204" pitchFamily="34" charset="0"/>
              <a:buChar char="•"/>
            </a:pPr>
            <a:r>
              <a:rPr lang="de-DE" sz="3600" dirty="0">
                <a:solidFill>
                  <a:schemeClr val="bg1"/>
                </a:solidFill>
              </a:rPr>
              <a:t>Ergebnisse von Bestellungen, die noch nicht geliefert wurden, sollen nicht ausgegeben werden.</a:t>
            </a:r>
          </a:p>
          <a:p>
            <a:pPr marL="571500" indent="-571500">
              <a:buFont typeface="Arial" panose="020B0604020202020204" pitchFamily="34" charset="0"/>
              <a:buChar char="•"/>
            </a:pPr>
            <a:r>
              <a:rPr lang="de-DE" sz="3600" dirty="0">
                <a:solidFill>
                  <a:schemeClr val="bg1"/>
                </a:solidFill>
              </a:rPr>
              <a:t>Ordne das Ergebnis absteigend von der größten zur kleinsten Lieferverzögerung.</a:t>
            </a:r>
          </a:p>
        </p:txBody>
      </p:sp>
    </p:spTree>
    <p:extLst>
      <p:ext uri="{BB962C8B-B14F-4D97-AF65-F5344CB8AC3E}">
        <p14:creationId xmlns:p14="http://schemas.microsoft.com/office/powerpoint/2010/main" val="160716942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0" t="-4000" r="-2000" b="-5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873703"/>
            <a:ext cx="10515600" cy="3110594"/>
          </a:xfrm>
        </p:spPr>
        <p:txBody>
          <a:bodyPr>
            <a:noAutofit/>
          </a:bodyPr>
          <a:lstStyle/>
          <a:p>
            <a:pPr marL="0" indent="0">
              <a:buNone/>
            </a:pPr>
            <a:r>
              <a:rPr lang="de-DE" sz="4400" dirty="0"/>
              <a:t>Gib die Mitarbeiternummer, den vollständigen Namen (in einer Spalte), die Anrede, das Geburtsdatum (ohne Zeitangabe) und die Telefonnummer aller Angestellten aus.</a:t>
            </a:r>
          </a:p>
        </p:txBody>
      </p:sp>
    </p:spTree>
    <p:extLst>
      <p:ext uri="{BB962C8B-B14F-4D97-AF65-F5344CB8AC3E}">
        <p14:creationId xmlns:p14="http://schemas.microsoft.com/office/powerpoint/2010/main" val="333720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0D8A0-2FCF-446E-A59D-A70E98DCF98C}"/>
              </a:ext>
            </a:extLst>
          </p:cNvPr>
          <p:cNvSpPr>
            <a:spLocks noGrp="1"/>
          </p:cNvSpPr>
          <p:nvPr>
            <p:ph type="title"/>
          </p:nvPr>
        </p:nvSpPr>
        <p:spPr/>
        <p:txBody>
          <a:bodyPr>
            <a:normAutofit/>
          </a:bodyPr>
          <a:lstStyle/>
          <a:p>
            <a:r>
              <a:rPr lang="de-DE" sz="9600" dirty="0"/>
              <a:t>WHERE</a:t>
            </a:r>
          </a:p>
        </p:txBody>
      </p:sp>
      <p:sp>
        <p:nvSpPr>
          <p:cNvPr id="3" name="Textplatzhalter 2">
            <a:extLst>
              <a:ext uri="{FF2B5EF4-FFF2-40B4-BE49-F238E27FC236}">
                <a16:creationId xmlns:a16="http://schemas.microsoft.com/office/drawing/2014/main" id="{34A95BD0-CBCD-4E70-BF4F-4DFFE61F7E59}"/>
              </a:ext>
            </a:extLst>
          </p:cNvPr>
          <p:cNvSpPr>
            <a:spLocks noGrp="1"/>
          </p:cNvSpPr>
          <p:nvPr>
            <p:ph type="body" idx="1"/>
          </p:nvPr>
        </p:nvSpPr>
        <p:spPr/>
        <p:txBody>
          <a:bodyPr/>
          <a:lstStyle/>
          <a:p>
            <a:r>
              <a:rPr lang="de-DE" dirty="0"/>
              <a:t>Abfragen mit Bedingungen</a:t>
            </a:r>
          </a:p>
        </p:txBody>
      </p:sp>
    </p:spTree>
    <p:extLst>
      <p:ext uri="{BB962C8B-B14F-4D97-AF65-F5344CB8AC3E}">
        <p14:creationId xmlns:p14="http://schemas.microsoft.com/office/powerpoint/2010/main" val="257869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nur die Kunden aus, die in Frankreich ansässig sind.</a:t>
            </a:r>
          </a:p>
        </p:txBody>
      </p:sp>
    </p:spTree>
    <p:extLst>
      <p:ext uri="{BB962C8B-B14F-4D97-AF65-F5344CB8AC3E}">
        <p14:creationId xmlns:p14="http://schemas.microsoft.com/office/powerpoint/2010/main" val="119452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642453"/>
            <a:ext cx="10515600" cy="2596745"/>
          </a:xfrm>
        </p:spPr>
        <p:txBody>
          <a:bodyPr>
            <a:noAutofit/>
          </a:bodyPr>
          <a:lstStyle/>
          <a:p>
            <a:pPr marL="0" lvl="0" indent="0">
              <a:buNone/>
            </a:pPr>
            <a:r>
              <a:rPr lang="de-DE" dirty="0"/>
              <a:t>Gib alle Kunden aus, die in Buenos Aires in Argentinien ansässig sind.</a:t>
            </a:r>
          </a:p>
        </p:txBody>
      </p:sp>
    </p:spTree>
    <p:extLst>
      <p:ext uri="{BB962C8B-B14F-4D97-AF65-F5344CB8AC3E}">
        <p14:creationId xmlns:p14="http://schemas.microsoft.com/office/powerpoint/2010/main" val="3433487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6000" b="-1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portugiesischen und spanischen Kunden aus.</a:t>
            </a:r>
          </a:p>
        </p:txBody>
      </p:sp>
    </p:spTree>
    <p:extLst>
      <p:ext uri="{BB962C8B-B14F-4D97-AF65-F5344CB8AC3E}">
        <p14:creationId xmlns:p14="http://schemas.microsoft.com/office/powerpoint/2010/main" val="180115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854439"/>
            <a:ext cx="5006336" cy="5726243"/>
          </a:xfrm>
        </p:spPr>
        <p:txBody>
          <a:bodyPr anchor="t">
            <a:normAutofit/>
          </a:bodyPr>
          <a:lstStyle/>
          <a:p>
            <a:pPr marL="0" lvl="0" indent="0">
              <a:buNone/>
            </a:pPr>
            <a:r>
              <a:rPr lang="de-DE" sz="4000" dirty="0">
                <a:solidFill>
                  <a:schemeClr val="bg1"/>
                </a:solidFill>
              </a:rPr>
              <a:t>Gib alle Produkte aus, von denen mehr als 100 vorhanden sind.</a:t>
            </a:r>
          </a:p>
          <a:p>
            <a:pPr marL="0" lvl="0" indent="0">
              <a:buNone/>
            </a:pPr>
            <a:endParaRPr lang="de-DE" sz="4000" dirty="0">
              <a:solidFill>
                <a:schemeClr val="bg1"/>
              </a:solidFill>
            </a:endParaRPr>
          </a:p>
          <a:p>
            <a:pPr marL="0" lvl="0" indent="0">
              <a:buNone/>
            </a:pPr>
            <a:r>
              <a:rPr lang="de-DE" sz="3600" dirty="0">
                <a:solidFill>
                  <a:schemeClr val="bg1"/>
                </a:solidFill>
              </a:rPr>
              <a:t>Tipp: Wir müssen hier nichts berechnen, das steht in der Datenbank.</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Regal, drinnen, Buch, Tisch enthält.&#10;&#10;Automatisch generierte Beschreibung">
            <a:extLst>
              <a:ext uri="{FF2B5EF4-FFF2-40B4-BE49-F238E27FC236}">
                <a16:creationId xmlns:a16="http://schemas.microsoft.com/office/drawing/2014/main" id="{6428C92D-2695-46F0-A6ED-41E8486E2961}"/>
              </a:ext>
            </a:extLst>
          </p:cNvPr>
          <p:cNvPicPr>
            <a:picLocks noChangeAspect="1"/>
          </p:cNvPicPr>
          <p:nvPr/>
        </p:nvPicPr>
        <p:blipFill rotWithShape="1">
          <a:blip r:embed="rId3">
            <a:extLst>
              <a:ext uri="{28A0092B-C50C-407E-A947-70E740481C1C}">
                <a14:useLocalDpi xmlns:a14="http://schemas.microsoft.com/office/drawing/2010/main" val="0"/>
              </a:ext>
            </a:extLst>
          </a:blip>
          <a:srcRect l="22924" r="1844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637905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735EBE0-B446-4BC3-94C0-DBD595E34F01}"/>
              </a:ext>
            </a:extLst>
          </p:cNvPr>
          <p:cNvSpPr>
            <a:spLocks noGrp="1"/>
          </p:cNvSpPr>
          <p:nvPr>
            <p:ph idx="1"/>
          </p:nvPr>
        </p:nvSpPr>
        <p:spPr/>
        <p:txBody>
          <a:bodyPr>
            <a:noAutofit/>
          </a:bodyPr>
          <a:lstStyle/>
          <a:p>
            <a:pPr marL="0" indent="0">
              <a:buNone/>
            </a:pPr>
            <a:r>
              <a:rPr lang="de-DE" sz="4400" dirty="0"/>
              <a:t>Ausgabe mit Tabellenüberschriften:</a:t>
            </a:r>
          </a:p>
          <a:p>
            <a:pPr marL="0" indent="0">
              <a:buNone/>
            </a:pPr>
            <a:endParaRPr lang="de-DE" sz="4400" dirty="0"/>
          </a:p>
          <a:p>
            <a:pPr marL="0" indent="0">
              <a:buNone/>
            </a:pPr>
            <a:endParaRPr lang="de-DE" sz="4400" dirty="0"/>
          </a:p>
          <a:p>
            <a:pPr marL="0" indent="0">
              <a:buNone/>
            </a:pPr>
            <a:endParaRPr lang="de-DE" sz="4400" dirty="0"/>
          </a:p>
          <a:p>
            <a:pPr marL="0" indent="0">
              <a:buNone/>
            </a:pPr>
            <a:r>
              <a:rPr lang="de-DE" sz="4000" dirty="0"/>
              <a:t>Die Ausgabe bei „Rechnung“ soll sich aus einer Berechnung im SELECT ergeben.</a:t>
            </a:r>
          </a:p>
          <a:p>
            <a:pPr marL="0" indent="0">
              <a:buNone/>
            </a:pPr>
            <a:endParaRPr lang="de-DE" sz="4400" dirty="0"/>
          </a:p>
          <a:p>
            <a:pPr marL="0" indent="0">
              <a:buNone/>
            </a:pPr>
            <a:endParaRPr lang="de-DE" sz="4400" dirty="0"/>
          </a:p>
        </p:txBody>
      </p:sp>
      <p:pic>
        <p:nvPicPr>
          <p:cNvPr id="4" name="Grafik 3">
            <a:extLst>
              <a:ext uri="{FF2B5EF4-FFF2-40B4-BE49-F238E27FC236}">
                <a16:creationId xmlns:a16="http://schemas.microsoft.com/office/drawing/2014/main" id="{B5086A79-ADB8-4113-ACC5-A6AC939BC0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064106"/>
            <a:ext cx="5318800" cy="1162050"/>
          </a:xfrm>
          <a:prstGeom prst="rect">
            <a:avLst/>
          </a:prstGeom>
        </p:spPr>
      </p:pic>
    </p:spTree>
    <p:extLst>
      <p:ext uri="{BB962C8B-B14F-4D97-AF65-F5344CB8AC3E}">
        <p14:creationId xmlns:p14="http://schemas.microsoft.com/office/powerpoint/2010/main" val="1365032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169D9E-0009-418B-86F5-A26A75D5D65E}"/>
              </a:ext>
            </a:extLst>
          </p:cNvPr>
          <p:cNvSpPr>
            <a:spLocks noGrp="1"/>
          </p:cNvSpPr>
          <p:nvPr>
            <p:ph type="title"/>
          </p:nvPr>
        </p:nvSpPr>
        <p:spPr/>
        <p:txBody>
          <a:bodyPr/>
          <a:lstStyle/>
          <a:p>
            <a:r>
              <a:rPr lang="de-DE" dirty="0"/>
              <a:t>LIKE, IN, BETWEEN</a:t>
            </a:r>
          </a:p>
        </p:txBody>
      </p:sp>
      <p:sp>
        <p:nvSpPr>
          <p:cNvPr id="3" name="Textplatzhalter 2">
            <a:extLst>
              <a:ext uri="{FF2B5EF4-FFF2-40B4-BE49-F238E27FC236}">
                <a16:creationId xmlns:a16="http://schemas.microsoft.com/office/drawing/2014/main" id="{9393251B-6607-4EBD-A203-49DDEBC731D8}"/>
              </a:ext>
            </a:extLst>
          </p:cNvPr>
          <p:cNvSpPr>
            <a:spLocks noGrp="1"/>
          </p:cNvSpPr>
          <p:nvPr>
            <p:ph type="body" idx="1"/>
          </p:nvPr>
        </p:nvSpPr>
        <p:spPr/>
        <p:txBody>
          <a:bodyPr/>
          <a:lstStyle/>
          <a:p>
            <a:r>
              <a:rPr lang="de-DE" dirty="0"/>
              <a:t>WHERE-Bedingungen für Profis</a:t>
            </a:r>
          </a:p>
        </p:txBody>
      </p:sp>
    </p:spTree>
    <p:extLst>
      <p:ext uri="{BB962C8B-B14F-4D97-AF65-F5344CB8AC3E}">
        <p14:creationId xmlns:p14="http://schemas.microsoft.com/office/powerpoint/2010/main" val="282246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00668E2-A0BC-4564-AD99-5F9AC94650E2}"/>
              </a:ext>
            </a:extLst>
          </p:cNvPr>
          <p:cNvSpPr txBox="1"/>
          <p:nvPr/>
        </p:nvSpPr>
        <p:spPr>
          <a:xfrm>
            <a:off x="6541845" y="0"/>
            <a:ext cx="5650155" cy="6857999"/>
          </a:xfrm>
          <a:prstGeom prst="rect">
            <a:avLst/>
          </a:prstGeom>
          <a:noFill/>
        </p:spPr>
        <p:txBody>
          <a:bodyPr wrap="none" lIns="0" tIns="1116000" rIns="0" bIns="0" rtlCol="0" anchor="ctr" anchorCtr="0">
            <a:noAutofit/>
          </a:bodyPr>
          <a:lstStyle/>
          <a:p>
            <a:r>
              <a:rPr lang="de-DE" sz="55000" spc="-100" dirty="0">
                <a:solidFill>
                  <a:srgbClr val="EDEFF3"/>
                </a:solidFill>
                <a:latin typeface="Bahnschrift" panose="020B0502040204020203" pitchFamily="34" charset="0"/>
                <a:ea typeface="Cambria Math" panose="02040503050406030204" pitchFamily="18" charset="0"/>
              </a:rPr>
              <a:t>15</a:t>
            </a:r>
          </a:p>
        </p:txBody>
      </p:sp>
      <p:sp>
        <p:nvSpPr>
          <p:cNvPr id="6" name="Textfeld 5">
            <a:extLst>
              <a:ext uri="{FF2B5EF4-FFF2-40B4-BE49-F238E27FC236}">
                <a16:creationId xmlns:a16="http://schemas.microsoft.com/office/drawing/2014/main" id="{06A4C058-D83A-4189-B452-4010CAEF5176}"/>
              </a:ext>
            </a:extLst>
          </p:cNvPr>
          <p:cNvSpPr txBox="1"/>
          <p:nvPr/>
        </p:nvSpPr>
        <p:spPr>
          <a:xfrm>
            <a:off x="0" y="0"/>
            <a:ext cx="5846617" cy="6858000"/>
          </a:xfrm>
          <a:prstGeom prst="rect">
            <a:avLst/>
          </a:prstGeom>
          <a:noFill/>
        </p:spPr>
        <p:txBody>
          <a:bodyPr wrap="none" lIns="0" tIns="0" rIns="0" bIns="360000" rtlCol="0" anchor="b">
            <a:noAutofit/>
          </a:bodyPr>
          <a:lstStyle/>
          <a:p>
            <a:r>
              <a:rPr lang="de-DE" sz="55000" spc="-100" dirty="0">
                <a:solidFill>
                  <a:srgbClr val="EDEFF3"/>
                </a:solidFill>
                <a:latin typeface="Bahnschrift" panose="020B0502040204020203" pitchFamily="34" charset="0"/>
                <a:ea typeface="Cambria Math" panose="02040503050406030204" pitchFamily="18" charset="0"/>
              </a:rPr>
              <a:t>10</a:t>
            </a:r>
          </a:p>
        </p:txBody>
      </p:sp>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Produkte aus, deren ProduktID zwischen 10 und 15 (inklusive) liegt.</a:t>
            </a:r>
          </a:p>
        </p:txBody>
      </p:sp>
    </p:spTree>
    <p:extLst>
      <p:ext uri="{BB962C8B-B14F-4D97-AF65-F5344CB8AC3E}">
        <p14:creationId xmlns:p14="http://schemas.microsoft.com/office/powerpoint/2010/main" val="178935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2000" r="2000" b="-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die vom Anbieter (SupplierID) 2, 7 oder 15 geliefert werden.</a:t>
            </a:r>
          </a:p>
        </p:txBody>
      </p:sp>
    </p:spTree>
    <p:extLst>
      <p:ext uri="{BB962C8B-B14F-4D97-AF65-F5344CB8AC3E}">
        <p14:creationId xmlns:p14="http://schemas.microsoft.com/office/powerpoint/2010/main" val="136279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Tasse, Kaffee, sitzend enthält.&#10;&#10;Automatisch generierte Beschreibung">
            <a:extLst>
              <a:ext uri="{FF2B5EF4-FFF2-40B4-BE49-F238E27FC236}">
                <a16:creationId xmlns:a16="http://schemas.microsoft.com/office/drawing/2014/main" id="{59A9D6CA-5571-4B5C-B31D-323C6E26850B}"/>
              </a:ext>
            </a:extLst>
          </p:cNvPr>
          <p:cNvPicPr>
            <a:picLocks noChangeAspect="1"/>
          </p:cNvPicPr>
          <p:nvPr/>
        </p:nvPicPr>
        <p:blipFill rotWithShape="1">
          <a:blip r:embed="rId3">
            <a:extLst>
              <a:ext uri="{28A0092B-C50C-407E-A947-70E740481C1C}">
                <a14:useLocalDpi xmlns:a14="http://schemas.microsoft.com/office/drawing/2010/main" val="0"/>
              </a:ext>
            </a:extLst>
          </a:blip>
          <a:srcRect l="7158" r="34208"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212081" y="4570154"/>
            <a:ext cx="6783268" cy="1948212"/>
          </a:xfrm>
        </p:spPr>
        <p:txBody>
          <a:bodyPr anchor="t">
            <a:normAutofit/>
          </a:bodyPr>
          <a:lstStyle/>
          <a:p>
            <a:pPr lvl="0"/>
            <a:r>
              <a:rPr lang="de-DE" dirty="0">
                <a:solidFill>
                  <a:schemeClr val="bg1"/>
                </a:solidFill>
              </a:rPr>
              <a:t>Gib alle Produkte aus, deren Name mit „coffee“ endet.</a:t>
            </a:r>
          </a:p>
        </p:txBody>
      </p:sp>
    </p:spTree>
    <p:extLst>
      <p:ext uri="{BB962C8B-B14F-4D97-AF65-F5344CB8AC3E}">
        <p14:creationId xmlns:p14="http://schemas.microsoft.com/office/powerpoint/2010/main" val="135988382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35000" t="-21000" r="-13000" b="-14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deren Name mit 'L' beginnt.</a:t>
            </a:r>
          </a:p>
        </p:txBody>
      </p:sp>
    </p:spTree>
    <p:extLst>
      <p:ext uri="{BB962C8B-B14F-4D97-AF65-F5344CB8AC3E}">
        <p14:creationId xmlns:p14="http://schemas.microsoft.com/office/powerpoint/2010/main" val="1639571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7000" r="-2000" b="-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74766" y="3063033"/>
            <a:ext cx="8451669" cy="2596745"/>
          </a:xfrm>
        </p:spPr>
        <p:txBody>
          <a:bodyPr>
            <a:noAutofit/>
          </a:bodyPr>
          <a:lstStyle/>
          <a:p>
            <a:pPr lvl="0"/>
            <a:r>
              <a:rPr lang="de-DE" dirty="0"/>
              <a:t>Gib alle Produkte aus, die ein 'ost' im Namen haben.</a:t>
            </a:r>
          </a:p>
        </p:txBody>
      </p:sp>
    </p:spTree>
    <p:extLst>
      <p:ext uri="{BB962C8B-B14F-4D97-AF65-F5344CB8AC3E}">
        <p14:creationId xmlns:p14="http://schemas.microsoft.com/office/powerpoint/2010/main" val="1304429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52994" y="3219806"/>
            <a:ext cx="6029786" cy="5236927"/>
          </a:xfrm>
        </p:spPr>
        <p:txBody>
          <a:bodyPr anchor="t">
            <a:normAutofit/>
          </a:bodyPr>
          <a:lstStyle/>
          <a:p>
            <a:pPr lvl="0"/>
            <a:r>
              <a:rPr lang="de-DE" dirty="0">
                <a:solidFill>
                  <a:schemeClr val="bg1"/>
                </a:solidFill>
              </a:rPr>
              <a:t>Gib alle Produkte aus, deren Name mit D-L beginnt und mit a, b, c, d oder m, n, o endet.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Tisch, Kuchen, rot enthält.&#10;&#10;Automatisch generierte Beschreibung">
            <a:extLst>
              <a:ext uri="{FF2B5EF4-FFF2-40B4-BE49-F238E27FC236}">
                <a16:creationId xmlns:a16="http://schemas.microsoft.com/office/drawing/2014/main" id="{2452498C-C871-4BD8-A129-EA84B1ECC9A3}"/>
              </a:ext>
            </a:extLst>
          </p:cNvPr>
          <p:cNvPicPr>
            <a:picLocks noChangeAspect="1"/>
          </p:cNvPicPr>
          <p:nvPr/>
        </p:nvPicPr>
        <p:blipFill rotWithShape="1">
          <a:blip r:embed="rId3">
            <a:extLst>
              <a:ext uri="{28A0092B-C50C-407E-A947-70E740481C1C}">
                <a14:useLocalDpi xmlns:a14="http://schemas.microsoft.com/office/drawing/2010/main" val="0"/>
              </a:ext>
            </a:extLst>
          </a:blip>
          <a:srcRect l="5363" r="25108"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7112133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36398" y="992777"/>
            <a:ext cx="6446382" cy="5840278"/>
          </a:xfrm>
        </p:spPr>
        <p:txBody>
          <a:bodyPr anchor="t">
            <a:noAutofit/>
          </a:bodyPr>
          <a:lstStyle/>
          <a:p>
            <a:pPr lvl="0"/>
            <a:r>
              <a:rPr lang="de-DE" sz="4000" dirty="0">
                <a:solidFill>
                  <a:schemeClr val="bg1"/>
                </a:solidFill>
              </a:rPr>
              <a:t>Gib alle Produkte aus, die vom Anbieter (SupplierID) 5, 10 oder 15 stammen, von denen mehr als 10 Stück vorrätig sind und deren Stückpreis unter 100 liegt.</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Ordne das Ergebnis absteigend vom höchsten zum niedrigsten Stückpreis.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Bibliothek, Gebäude, drinnen, Raum enthält.&#10;&#10;Automatisch generierte Beschreibung">
            <a:extLst>
              <a:ext uri="{FF2B5EF4-FFF2-40B4-BE49-F238E27FC236}">
                <a16:creationId xmlns:a16="http://schemas.microsoft.com/office/drawing/2014/main" id="{ACF6D7C6-6F4D-48BD-919A-BC116599FF2B}"/>
              </a:ext>
            </a:extLst>
          </p:cNvPr>
          <p:cNvPicPr>
            <a:picLocks noChangeAspect="1"/>
          </p:cNvPicPr>
          <p:nvPr/>
        </p:nvPicPr>
        <p:blipFill rotWithShape="1">
          <a:blip r:embed="rId3">
            <a:extLst>
              <a:ext uri="{28A0092B-C50C-407E-A947-70E740481C1C}">
                <a14:useLocalDpi xmlns:a14="http://schemas.microsoft.com/office/drawing/2010/main" val="0"/>
              </a:ext>
            </a:extLst>
          </a:blip>
          <a:srcRect l="15664" r="2010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512365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5B2CE-7303-42CA-BC68-2DA5474F4B4E}"/>
              </a:ext>
            </a:extLst>
          </p:cNvPr>
          <p:cNvSpPr>
            <a:spLocks noGrp="1"/>
          </p:cNvSpPr>
          <p:nvPr>
            <p:ph type="title"/>
          </p:nvPr>
        </p:nvSpPr>
        <p:spPr/>
        <p:txBody>
          <a:bodyPr/>
          <a:lstStyle/>
          <a:p>
            <a:r>
              <a:rPr lang="de-DE" dirty="0"/>
              <a:t>JOINS</a:t>
            </a:r>
          </a:p>
        </p:txBody>
      </p:sp>
      <p:sp>
        <p:nvSpPr>
          <p:cNvPr id="3" name="Textplatzhalter 2">
            <a:extLst>
              <a:ext uri="{FF2B5EF4-FFF2-40B4-BE49-F238E27FC236}">
                <a16:creationId xmlns:a16="http://schemas.microsoft.com/office/drawing/2014/main" id="{E71CDF14-1618-4522-9987-6C5E9470FE62}"/>
              </a:ext>
            </a:extLst>
          </p:cNvPr>
          <p:cNvSpPr>
            <a:spLocks noGrp="1"/>
          </p:cNvSpPr>
          <p:nvPr>
            <p:ph type="body" idx="1"/>
          </p:nvPr>
        </p:nvSpPr>
        <p:spPr/>
        <p:txBody>
          <a:bodyPr/>
          <a:lstStyle/>
          <a:p>
            <a:r>
              <a:rPr lang="de-DE" dirty="0"/>
              <a:t>Informationen aus mehreren Tabellen</a:t>
            </a:r>
          </a:p>
        </p:txBody>
      </p:sp>
    </p:spTree>
    <p:extLst>
      <p:ext uri="{BB962C8B-B14F-4D97-AF65-F5344CB8AC3E}">
        <p14:creationId xmlns:p14="http://schemas.microsoft.com/office/powerpoint/2010/main" val="2830482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Regenschirm, Tasse enthält.&#10;&#10;Automatisch generierte Beschreibung">
            <a:extLst>
              <a:ext uri="{FF2B5EF4-FFF2-40B4-BE49-F238E27FC236}">
                <a16:creationId xmlns:a16="http://schemas.microsoft.com/office/drawing/2014/main" id="{6E03E84B-D719-4505-B72F-452F3C8EED3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741194" y="0"/>
            <a:ext cx="6450806" cy="6858000"/>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439057"/>
            <a:ext cx="10515600" cy="4429728"/>
          </a:xfrm>
        </p:spPr>
        <p:txBody>
          <a:bodyPr>
            <a:noAutofit/>
          </a:bodyPr>
          <a:lstStyle/>
          <a:p>
            <a:pPr lvl="0"/>
            <a:r>
              <a:rPr lang="de-DE" dirty="0"/>
              <a:t>Gib die Namen der Anbieter (Supplier), die Sauce verkaufen, aus. (CompanyName, ProductName, Ansprechperson, Telefonnummer). </a:t>
            </a:r>
          </a:p>
          <a:p>
            <a:pPr lvl="0"/>
            <a:endParaRPr lang="de-DE" dirty="0"/>
          </a:p>
          <a:p>
            <a:pPr lvl="0"/>
            <a:r>
              <a:rPr lang="de-DE" sz="4000" dirty="0"/>
              <a:t>Achtung: Wie heißt das Produkt/die Produkte? Verschiedene Möglichkeiten?</a:t>
            </a:r>
          </a:p>
        </p:txBody>
      </p:sp>
    </p:spTree>
    <p:extLst>
      <p:ext uri="{BB962C8B-B14F-4D97-AF65-F5344CB8AC3E}">
        <p14:creationId xmlns:p14="http://schemas.microsoft.com/office/powerpoint/2010/main" val="154776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518D53-2022-4C7A-93FF-6DC60D1D1A25}"/>
              </a:ext>
            </a:extLst>
          </p:cNvPr>
          <p:cNvSpPr>
            <a:spLocks noGrp="1"/>
          </p:cNvSpPr>
          <p:nvPr>
            <p:ph type="title"/>
          </p:nvPr>
        </p:nvSpPr>
        <p:spPr/>
        <p:txBody>
          <a:bodyPr>
            <a:normAutofit/>
          </a:bodyPr>
          <a:lstStyle/>
          <a:p>
            <a:r>
              <a:rPr lang="de-DE" sz="9600" dirty="0"/>
              <a:t>Datum</a:t>
            </a:r>
          </a:p>
        </p:txBody>
      </p:sp>
      <p:sp>
        <p:nvSpPr>
          <p:cNvPr id="3" name="Textplatzhalter 2">
            <a:extLst>
              <a:ext uri="{FF2B5EF4-FFF2-40B4-BE49-F238E27FC236}">
                <a16:creationId xmlns:a16="http://schemas.microsoft.com/office/drawing/2014/main" id="{6F5B5C10-43DF-4C9B-8DC0-6622FE25AA36}"/>
              </a:ext>
            </a:extLst>
          </p:cNvPr>
          <p:cNvSpPr>
            <a:spLocks noGrp="1"/>
          </p:cNvSpPr>
          <p:nvPr>
            <p:ph type="body" idx="1"/>
          </p:nvPr>
        </p:nvSpPr>
        <p:spPr/>
        <p:txBody>
          <a:bodyPr/>
          <a:lstStyle/>
          <a:p>
            <a:r>
              <a:rPr lang="de-DE" dirty="0"/>
              <a:t>Datumsfunktionen</a:t>
            </a:r>
          </a:p>
        </p:txBody>
      </p:sp>
    </p:spTree>
    <p:extLst>
      <p:ext uri="{BB962C8B-B14F-4D97-AF65-F5344CB8AC3E}">
        <p14:creationId xmlns:p14="http://schemas.microsoft.com/office/powerpoint/2010/main" val="39393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43201"/>
            <a:ext cx="10515600" cy="3125584"/>
          </a:xfrm>
        </p:spPr>
        <p:txBody>
          <a:bodyPr>
            <a:noAutofit/>
          </a:bodyPr>
          <a:lstStyle/>
          <a:p>
            <a:pPr lvl="0"/>
            <a:r>
              <a:rPr lang="de-DE" dirty="0"/>
              <a:t>Gib alle Kunden (Firmenname) aus Brasilien und deren Frachtkosten aus.</a:t>
            </a:r>
          </a:p>
          <a:p>
            <a:pPr lvl="0"/>
            <a:endParaRPr lang="de-DE" dirty="0"/>
          </a:p>
          <a:p>
            <a:pPr marL="571500" lvl="0" indent="-571500">
              <a:buFont typeface="Arial" panose="020B0604020202020204" pitchFamily="34" charset="0"/>
              <a:buChar char="•"/>
            </a:pPr>
            <a:r>
              <a:rPr lang="de-DE" sz="4000" dirty="0"/>
              <a:t>Ordne die Ausgabe aufsteigend nach Frachtkosten.</a:t>
            </a:r>
          </a:p>
        </p:txBody>
      </p:sp>
    </p:spTree>
    <p:extLst>
      <p:ext uri="{BB962C8B-B14F-4D97-AF65-F5344CB8AC3E}">
        <p14:creationId xmlns:p14="http://schemas.microsoft.com/office/powerpoint/2010/main" val="421723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Autofit/>
          </a:bodyPr>
          <a:lstStyle/>
          <a:p>
            <a:pPr lvl="0"/>
            <a:r>
              <a:rPr lang="de-DE" sz="4000" dirty="0">
                <a:solidFill>
                  <a:schemeClr val="bg1"/>
                </a:solidFill>
              </a:rPr>
              <a:t>Welche Kunden haben Chai Tee gekauft und wieviel?</a:t>
            </a:r>
          </a:p>
          <a:p>
            <a:pPr lvl="0"/>
            <a:r>
              <a:rPr lang="de-DE" sz="3600" dirty="0">
                <a:solidFill>
                  <a:schemeClr val="bg1"/>
                </a:solidFill>
              </a:rPr>
              <a:t>(OrderID, CustomerID, CompanyName, ProductName, Quantity)</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asse, Tisch, Kaffee, Essen enthält.&#10;&#10;Automatisch generierte Beschreibung">
            <a:extLst>
              <a:ext uri="{FF2B5EF4-FFF2-40B4-BE49-F238E27FC236}">
                <a16:creationId xmlns:a16="http://schemas.microsoft.com/office/drawing/2014/main" id="{7D8C7B58-76A9-4600-A74D-CEE9EE43BFA2}"/>
              </a:ext>
            </a:extLst>
          </p:cNvPr>
          <p:cNvPicPr>
            <a:picLocks noChangeAspect="1"/>
          </p:cNvPicPr>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608610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r="-2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509667"/>
            <a:ext cx="10515600" cy="5831172"/>
          </a:xfrm>
        </p:spPr>
        <p:txBody>
          <a:bodyPr>
            <a:noAutofit/>
          </a:bodyPr>
          <a:lstStyle/>
          <a:p>
            <a:pPr lvl="0"/>
            <a:r>
              <a:rPr lang="de-DE" dirty="0"/>
              <a:t>Suche alle Bestellungen, bei denen Bier verkauft wurde. Welcher Kunde? Wieviel? Welches Bier?</a:t>
            </a:r>
          </a:p>
          <a:p>
            <a:pPr lvl="0"/>
            <a:r>
              <a:rPr lang="de-DE" sz="3600" dirty="0"/>
              <a:t>Tipp: Der Produktname kann „Bier“ oder „Lager“ enthalten oder mit „Ale“ enden.</a:t>
            </a:r>
          </a:p>
          <a:p>
            <a:pPr lvl="0"/>
            <a:endParaRPr lang="de-DE" sz="3600" dirty="0"/>
          </a:p>
          <a:p>
            <a:pPr marL="571500" lvl="0" indent="-571500">
              <a:buFont typeface="Arial" panose="020B0604020202020204" pitchFamily="34" charset="0"/>
              <a:buChar char="•"/>
            </a:pPr>
            <a:r>
              <a:rPr lang="de-DE" sz="4000" dirty="0"/>
              <a:t>Nach Menge und Kundenname geordnet:</a:t>
            </a:r>
          </a:p>
          <a:p>
            <a:pPr lvl="0"/>
            <a:r>
              <a:rPr lang="de-DE" sz="4000" dirty="0"/>
              <a:t>	Menge absteigend (größte zuerst), 	Kundenname aufsteigend (A-Z)</a:t>
            </a:r>
          </a:p>
        </p:txBody>
      </p:sp>
    </p:spTree>
    <p:extLst>
      <p:ext uri="{BB962C8B-B14F-4D97-AF65-F5344CB8AC3E}">
        <p14:creationId xmlns:p14="http://schemas.microsoft.com/office/powerpoint/2010/main" val="1260785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31318" y="3816250"/>
            <a:ext cx="13092902" cy="3016451"/>
          </a:xfrm>
        </p:spPr>
        <p:txBody>
          <a:bodyPr anchor="t">
            <a:normAutofit/>
          </a:bodyPr>
          <a:lstStyle/>
          <a:p>
            <a:pPr lvl="0"/>
            <a:r>
              <a:rPr lang="de-DE" dirty="0">
                <a:solidFill>
                  <a:schemeClr val="bg1"/>
                </a:solidFill>
              </a:rPr>
              <a:t>Wer ist der Chef von wem?</a:t>
            </a:r>
          </a:p>
          <a:p>
            <a:pPr lvl="0"/>
            <a:endParaRPr lang="de-DE" dirty="0">
              <a:solidFill>
                <a:schemeClr val="bg1"/>
              </a:solidFill>
            </a:endParaRPr>
          </a:p>
          <a:p>
            <a:pPr lvl="0"/>
            <a:r>
              <a:rPr lang="de-DE" sz="3600" dirty="0">
                <a:solidFill>
                  <a:schemeClr val="bg1"/>
                </a:solidFill>
              </a:rPr>
              <a:t>Ausgabe:</a:t>
            </a:r>
          </a:p>
          <a:p>
            <a:pPr lvl="0"/>
            <a:r>
              <a:rPr lang="de-DE" sz="3600" dirty="0">
                <a:solidFill>
                  <a:schemeClr val="bg1"/>
                </a:solidFill>
              </a:rPr>
              <a:t>Name Angestellter, ID Angestellter, Name Chef, ID vom Chef</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5C0F271C-D463-4279-ACDF-5CB28C0DF68C}"/>
              </a:ext>
            </a:extLst>
          </p:cNvPr>
          <p:cNvPicPr>
            <a:picLocks noChangeAspect="1"/>
          </p:cNvPicPr>
          <p:nvPr/>
        </p:nvPicPr>
        <p:blipFill rotWithShape="1">
          <a:blip r:embed="rId3">
            <a:extLst>
              <a:ext uri="{28A0092B-C50C-407E-A947-70E740481C1C}">
                <a14:useLocalDpi xmlns:a14="http://schemas.microsoft.com/office/drawing/2010/main" val="0"/>
              </a:ext>
            </a:extLst>
          </a:blip>
          <a:srcRect l="26283" r="30893"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195568619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67362" y="1919291"/>
            <a:ext cx="6703701" cy="4938709"/>
          </a:xfrm>
        </p:spPr>
        <p:txBody>
          <a:bodyPr anchor="t">
            <a:noAutofit/>
          </a:bodyPr>
          <a:lstStyle/>
          <a:p>
            <a:pPr lvl="0"/>
            <a:r>
              <a:rPr lang="de-DE" dirty="0">
                <a:solidFill>
                  <a:schemeClr val="bg1"/>
                </a:solidFill>
              </a:rPr>
              <a:t>Gib alle Kunden aus, die in der gleichen Stadt wohnen, wie ein anderer Kunde (nicht sie selbst).</a:t>
            </a:r>
          </a:p>
          <a:p>
            <a:pPr lvl="0"/>
            <a:endParaRPr lang="de-DE" dirty="0">
              <a:solidFill>
                <a:schemeClr val="bg1"/>
              </a:solidFill>
            </a:endParaRPr>
          </a:p>
          <a:p>
            <a:pPr lvl="0"/>
            <a:r>
              <a:rPr lang="de-DE" sz="3600" dirty="0">
                <a:solidFill>
                  <a:schemeClr val="bg1"/>
                </a:solidFill>
              </a:rPr>
              <a:t>Ausgabe:</a:t>
            </a:r>
          </a:p>
          <a:p>
            <a:pPr lvl="0"/>
            <a:r>
              <a:rPr lang="de-DE" sz="3200" dirty="0">
                <a:solidFill>
                  <a:schemeClr val="bg1"/>
                </a:solidFill>
              </a:rPr>
              <a:t>Customer1, City1, Customer2, City2</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Raum enthält.&#10;&#10;Automatisch generierte Beschreibung">
            <a:extLst>
              <a:ext uri="{FF2B5EF4-FFF2-40B4-BE49-F238E27FC236}">
                <a16:creationId xmlns:a16="http://schemas.microsoft.com/office/drawing/2014/main" id="{5BB1AD32-DAC6-4015-BE21-8A70EE216216}"/>
              </a:ext>
            </a:extLst>
          </p:cNvPr>
          <p:cNvPicPr>
            <a:picLocks noChangeAspect="1"/>
          </p:cNvPicPr>
          <p:nvPr/>
        </p:nvPicPr>
        <p:blipFill rotWithShape="1">
          <a:blip r:embed="rId3">
            <a:extLst>
              <a:ext uri="{28A0092B-C50C-407E-A947-70E740481C1C}">
                <a14:useLocalDpi xmlns:a14="http://schemas.microsoft.com/office/drawing/2010/main" val="0"/>
              </a:ext>
            </a:extLst>
          </a:blip>
          <a:srcRect l="535"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207967272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324954-2413-483B-9967-C4FE770BFDFA}"/>
              </a:ext>
            </a:extLst>
          </p:cNvPr>
          <p:cNvSpPr>
            <a:spLocks noGrp="1"/>
          </p:cNvSpPr>
          <p:nvPr>
            <p:ph type="title"/>
          </p:nvPr>
        </p:nvSpPr>
        <p:spPr/>
        <p:txBody>
          <a:bodyPr/>
          <a:lstStyle/>
          <a:p>
            <a:r>
              <a:rPr lang="de-DE" dirty="0"/>
              <a:t>TOP</a:t>
            </a:r>
          </a:p>
        </p:txBody>
      </p:sp>
      <p:sp>
        <p:nvSpPr>
          <p:cNvPr id="3" name="Textplatzhalter 2">
            <a:extLst>
              <a:ext uri="{FF2B5EF4-FFF2-40B4-BE49-F238E27FC236}">
                <a16:creationId xmlns:a16="http://schemas.microsoft.com/office/drawing/2014/main" id="{A421E770-6E21-4C4F-9135-2888ACCD764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4370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das teuerste Produkt aus.</a:t>
            </a:r>
          </a:p>
        </p:txBody>
      </p:sp>
    </p:spTree>
    <p:extLst>
      <p:ext uri="{BB962C8B-B14F-4D97-AF65-F5344CB8AC3E}">
        <p14:creationId xmlns:p14="http://schemas.microsoft.com/office/powerpoint/2010/main" val="146428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unkel, Monitor, Uhr, Bildschirm enthält.&#10;&#10;Automatisch generierte Beschreibung">
            <a:extLst>
              <a:ext uri="{FF2B5EF4-FFF2-40B4-BE49-F238E27FC236}">
                <a16:creationId xmlns:a16="http://schemas.microsoft.com/office/drawing/2014/main" id="{CFC7258A-F65C-4D19-9320-7DE04140C1A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838200" y="381000"/>
            <a:ext cx="12192000" cy="6096000"/>
          </a:xfrm>
          <a:prstGeom prst="rect">
            <a:avLst/>
          </a:prstGeom>
          <a:scene3d>
            <a:camera prst="perspectiveLeft"/>
            <a:lightRig rig="threePt" dir="t"/>
          </a:scene3d>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08017" y="1560262"/>
            <a:ext cx="10515600" cy="3995014"/>
          </a:xfrm>
        </p:spPr>
        <p:txBody>
          <a:bodyPr>
            <a:noAutofit/>
          </a:bodyPr>
          <a:lstStyle/>
          <a:p>
            <a:pPr lvl="0"/>
            <a:r>
              <a:rPr lang="de-DE" dirty="0"/>
              <a:t>Suche die Top 10% der Produkte mit den größten Verkaufsmengen </a:t>
            </a:r>
            <a:r>
              <a:rPr lang="de-DE" sz="4000" dirty="0"/>
              <a:t>(ProductName, Quantity)</a:t>
            </a:r>
            <a:r>
              <a:rPr lang="de-DE" dirty="0"/>
              <a:t>.</a:t>
            </a:r>
          </a:p>
          <a:p>
            <a:pPr marL="571500" lvl="0" indent="-571500">
              <a:buFont typeface="Arial" panose="020B0604020202020204" pitchFamily="34" charset="0"/>
              <a:buChar char="•"/>
            </a:pPr>
            <a:r>
              <a:rPr lang="de-DE" sz="4000" dirty="0"/>
              <a:t>Einschließlich Produkte mit der gleichen Einkaufsmenge wie das letzte in der ursprünglichen Ausgabe.</a:t>
            </a:r>
          </a:p>
        </p:txBody>
      </p:sp>
    </p:spTree>
    <p:extLst>
      <p:ext uri="{BB962C8B-B14F-4D97-AF65-F5344CB8AC3E}">
        <p14:creationId xmlns:p14="http://schemas.microsoft.com/office/powerpoint/2010/main" val="2150013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4639" y="561702"/>
            <a:ext cx="5988141" cy="6113417"/>
          </a:xfrm>
        </p:spPr>
        <p:txBody>
          <a:bodyPr anchor="t">
            <a:noAutofit/>
          </a:bodyPr>
          <a:lstStyle/>
          <a:p>
            <a:pPr lvl="0"/>
            <a:r>
              <a:rPr lang="de-DE" sz="4000" dirty="0">
                <a:solidFill>
                  <a:schemeClr val="bg1"/>
                </a:solidFill>
              </a:rPr>
              <a:t>Gib die drei Mitarbeiter, die als erste eingestellt wurden, aus (die schon am längsten beim Unternehmen sind).</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Wähle nicht alle, sondern nur einige in diesem Zusammenhang sinnvolle Spalten aus</a:t>
            </a:r>
            <a:r>
              <a:rPr lang="de-DE" sz="4000" dirty="0">
                <a:solidFill>
                  <a:schemeClr val="bg1"/>
                </a:solidFill>
              </a:rPr>
              <a: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Tisch, weiß, schwarz enthält.&#10;&#10;Automatisch generierte Beschreibung">
            <a:extLst>
              <a:ext uri="{FF2B5EF4-FFF2-40B4-BE49-F238E27FC236}">
                <a16:creationId xmlns:a16="http://schemas.microsoft.com/office/drawing/2014/main" id="{2EB2C2F3-DA0F-4B2E-BC9F-3E7171BA6851}"/>
              </a:ext>
            </a:extLst>
          </p:cNvPr>
          <p:cNvPicPr>
            <a:picLocks noChangeAspect="1"/>
          </p:cNvPicPr>
          <p:nvPr/>
        </p:nvPicPr>
        <p:blipFill rotWithShape="1">
          <a:blip r:embed="rId3">
            <a:extLst>
              <a:ext uri="{28A0092B-C50C-407E-A947-70E740481C1C}">
                <a14:useLocalDpi xmlns:a14="http://schemas.microsoft.com/office/drawing/2010/main" val="0"/>
              </a:ext>
            </a:extLst>
          </a:blip>
          <a:srcRect l="32638" r="-1"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9082719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475336" cy="3181684"/>
          </a:xfrm>
        </p:spPr>
        <p:txBody>
          <a:bodyPr anchor="t">
            <a:normAutofit/>
          </a:bodyPr>
          <a:lstStyle/>
          <a:p>
            <a:pPr marL="0" indent="0">
              <a:buNone/>
            </a:pPr>
            <a:r>
              <a:rPr lang="de-DE" dirty="0">
                <a:solidFill>
                  <a:schemeClr val="bg1"/>
                </a:solidFill>
              </a:rPr>
              <a:t>Welches Datum haben wir in 38 Tagen?</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enthält.&#10;&#10;Automatisch generierte Beschreibung">
            <a:extLst>
              <a:ext uri="{FF2B5EF4-FFF2-40B4-BE49-F238E27FC236}">
                <a16:creationId xmlns:a16="http://schemas.microsoft.com/office/drawing/2014/main" id="{68207C89-1B05-4B9C-BD0F-33D10C2B4B75}"/>
              </a:ext>
            </a:extLst>
          </p:cNvPr>
          <p:cNvPicPr>
            <a:picLocks noChangeAspect="1"/>
          </p:cNvPicPr>
          <p:nvPr/>
        </p:nvPicPr>
        <p:blipFill rotWithShape="1">
          <a:blip r:embed="rId3">
            <a:extLst>
              <a:ext uri="{28A0092B-C50C-407E-A947-70E740481C1C}">
                <a14:useLocalDpi xmlns:a14="http://schemas.microsoft.com/office/drawing/2010/main" val="0"/>
              </a:ext>
            </a:extLst>
          </a:blip>
          <a:srcRect l="33257" r="8108"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58249926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sz="4400" dirty="0">
                <a:solidFill>
                  <a:schemeClr val="bg1"/>
                </a:solidFill>
              </a:rPr>
              <a:t>Welcher Wochentag war Dein Geburtstag?</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drinnen, Kuchen, sitzend, suchend enthält.&#10;&#10;Automatisch generierte Beschreibung">
            <a:extLst>
              <a:ext uri="{FF2B5EF4-FFF2-40B4-BE49-F238E27FC236}">
                <a16:creationId xmlns:a16="http://schemas.microsoft.com/office/drawing/2014/main" id="{D7664249-7261-412E-A91D-EE2BC2E2B9D6}"/>
              </a:ext>
            </a:extLst>
          </p:cNvPr>
          <p:cNvPicPr>
            <a:picLocks noChangeAspect="1"/>
          </p:cNvPicPr>
          <p:nvPr/>
        </p:nvPicPr>
        <p:blipFill rotWithShape="1">
          <a:blip r:embed="rId3">
            <a:extLst>
              <a:ext uri="{28A0092B-C50C-407E-A947-70E740481C1C}">
                <a14:useLocalDpi xmlns:a14="http://schemas.microsoft.com/office/drawing/2010/main" val="0"/>
              </a:ext>
            </a:extLst>
          </a:blip>
          <a:srcRect l="21694" r="19125"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4382843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44434" y="2971349"/>
            <a:ext cx="5609220" cy="3375920"/>
          </a:xfrm>
        </p:spPr>
        <p:txBody>
          <a:bodyPr anchor="t">
            <a:normAutofit/>
          </a:bodyPr>
          <a:lstStyle/>
          <a:p>
            <a:pPr marL="0" indent="0">
              <a:buNone/>
            </a:pPr>
            <a:r>
              <a:rPr lang="de-DE" sz="4400" dirty="0">
                <a:solidFill>
                  <a:schemeClr val="bg1"/>
                </a:solidFill>
              </a:rPr>
              <a:t>Vor wie vielen Jahren kam der erste Star Wars Film in die Kinos? (25. Mai 1977 )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schwarz, dunkel, Tisch enthält.&#10;&#10;Automatisch generierte Beschreibung">
            <a:extLst>
              <a:ext uri="{FF2B5EF4-FFF2-40B4-BE49-F238E27FC236}">
                <a16:creationId xmlns:a16="http://schemas.microsoft.com/office/drawing/2014/main" id="{B1E8B3C5-D1A9-4D2D-97BF-320ABF926AD5}"/>
              </a:ext>
            </a:extLst>
          </p:cNvPr>
          <p:cNvPicPr>
            <a:picLocks noChangeAspect="1"/>
          </p:cNvPicPr>
          <p:nvPr/>
        </p:nvPicPr>
        <p:blipFill rotWithShape="1">
          <a:blip r:embed="rId3">
            <a:extLst>
              <a:ext uri="{28A0092B-C50C-407E-A947-70E740481C1C}">
                <a14:useLocalDpi xmlns:a14="http://schemas.microsoft.com/office/drawing/2010/main" val="0"/>
              </a:ext>
            </a:extLst>
          </a:blip>
          <a:srcRect r="11226"/>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271758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40"/>
            <a:ext cx="10515600" cy="1432964"/>
          </a:xfrm>
        </p:spPr>
        <p:txBody>
          <a:bodyPr>
            <a:noAutofit/>
          </a:bodyPr>
          <a:lstStyle/>
          <a:p>
            <a:pPr marL="0" indent="0">
              <a:buNone/>
            </a:pPr>
            <a:r>
              <a:rPr lang="de-DE" sz="4400" dirty="0"/>
              <a:t>In welchem Quartal liegt der österreichische Nationalfeiertag (26.10.)?</a:t>
            </a:r>
          </a:p>
        </p:txBody>
      </p:sp>
    </p:spTree>
    <p:extLst>
      <p:ext uri="{BB962C8B-B14F-4D97-AF65-F5344CB8AC3E}">
        <p14:creationId xmlns:p14="http://schemas.microsoft.com/office/powerpoint/2010/main" val="362234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2545B6C3-46BD-4E82-ACAF-6F90E177F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347" y="509994"/>
            <a:ext cx="2270680" cy="939108"/>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105144"/>
            <a:ext cx="5272888" cy="3948522"/>
          </a:xfrm>
        </p:spPr>
        <p:txBody>
          <a:bodyPr anchor="t">
            <a:noAutofit/>
          </a:bodyPr>
          <a:lstStyle/>
          <a:p>
            <a:pPr marL="0" indent="0">
              <a:buNone/>
            </a:pPr>
            <a:r>
              <a:rPr lang="de-DE" sz="4000" dirty="0">
                <a:solidFill>
                  <a:schemeClr val="bg1"/>
                </a:solidFill>
              </a:rPr>
              <a:t>Gib Tag, Monat und Jahr Deines Geburtstages in einer eigenen Spalte mit der jeweils entsprechenden Überschrift an</a:t>
            </a:r>
          </a:p>
        </p:txBody>
      </p:sp>
      <p:sp>
        <p:nvSpPr>
          <p:cNvPr id="14" name="Freeform: Shape 13">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Kuchen, Essen, Geburtstag, haltend enthält.&#10;&#10;Automatisch generierte Beschreibung">
            <a:extLst>
              <a:ext uri="{FF2B5EF4-FFF2-40B4-BE49-F238E27FC236}">
                <a16:creationId xmlns:a16="http://schemas.microsoft.com/office/drawing/2014/main" id="{7204A359-99CE-4E5A-9C2D-568347E4D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463" y="3243235"/>
            <a:ext cx="2773180" cy="3614763"/>
          </a:xfrm>
          <a:prstGeom prst="rect">
            <a:avLst/>
          </a:prstGeom>
        </p:spPr>
      </p:pic>
      <p:sp>
        <p:nvSpPr>
          <p:cNvPr id="6" name="Pfeil: gestreift nach rechts 5">
            <a:extLst>
              <a:ext uri="{FF2B5EF4-FFF2-40B4-BE49-F238E27FC236}">
                <a16:creationId xmlns:a16="http://schemas.microsoft.com/office/drawing/2014/main" id="{F063A5B5-BC3F-405F-875A-F9906282719C}"/>
              </a:ext>
            </a:extLst>
          </p:cNvPr>
          <p:cNvSpPr/>
          <p:nvPr/>
        </p:nvSpPr>
        <p:spPr>
          <a:xfrm rot="18735102">
            <a:off x="6068286" y="1888244"/>
            <a:ext cx="1543987" cy="11433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7658484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2757</Words>
  <Application>Microsoft Office PowerPoint</Application>
  <PresentationFormat>Breitbild</PresentationFormat>
  <Paragraphs>380</Paragraphs>
  <Slides>48</Slides>
  <Notes>37</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48</vt:i4>
      </vt:variant>
    </vt:vector>
  </HeadingPairs>
  <TitlesOfParts>
    <vt:vector size="53" baseType="lpstr">
      <vt:lpstr>Arial</vt:lpstr>
      <vt:lpstr>Bahnschrift</vt:lpstr>
      <vt:lpstr>Calibri</vt:lpstr>
      <vt:lpstr>Calibri Light</vt:lpstr>
      <vt:lpstr>Office</vt:lpstr>
      <vt:lpstr>Übungen</vt:lpstr>
      <vt:lpstr>Simple Select</vt:lpstr>
      <vt:lpstr>PowerPoint-Präsentation</vt:lpstr>
      <vt:lpstr>Datum</vt:lpstr>
      <vt:lpstr>PowerPoint-Präsentation</vt:lpstr>
      <vt:lpstr>PowerPoint-Präsentation</vt:lpstr>
      <vt:lpstr>PowerPoint-Präsentation</vt:lpstr>
      <vt:lpstr>PowerPoint-Präsentation</vt:lpstr>
      <vt:lpstr>PowerPoint-Präsentation</vt:lpstr>
      <vt:lpstr>Server Funktionen</vt:lpstr>
      <vt:lpstr>PowerPoint-Präsentation</vt:lpstr>
      <vt:lpstr>PowerPoint-Präsentation</vt:lpstr>
      <vt:lpstr>PowerPoint-Präsentation</vt:lpstr>
      <vt:lpstr>Wenn nicht anders angegeben, verwenden wir für alle Abfragen ab hier die Northwind-Beispieldatenbank.</vt:lpstr>
      <vt:lpstr>PowerPoint-Präsentation</vt:lpstr>
      <vt:lpstr>PowerPoint-Präsentation</vt:lpstr>
      <vt:lpstr>Tabellenabfragen</vt:lpstr>
      <vt:lpstr>PowerPoint-Präsentation</vt:lpstr>
      <vt:lpstr>PowerPoint-Präsentation</vt:lpstr>
      <vt:lpstr>PowerPoint-Präsentation</vt:lpstr>
      <vt:lpstr>Tabellenabfragen und Datumsfunktionen</vt:lpstr>
      <vt:lpstr>PowerPoint-Präsentation</vt:lpstr>
      <vt:lpstr>PowerPoint-Präsentation</vt:lpstr>
      <vt:lpstr>PowerPoint-Präsentation</vt:lpstr>
      <vt:lpstr>WHERE</vt:lpstr>
      <vt:lpstr>PowerPoint-Präsentation</vt:lpstr>
      <vt:lpstr>PowerPoint-Präsentation</vt:lpstr>
      <vt:lpstr>PowerPoint-Präsentation</vt:lpstr>
      <vt:lpstr>PowerPoint-Präsentation</vt:lpstr>
      <vt:lpstr>LIKE, IN, BETWEEN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JOINS</vt:lpstr>
      <vt:lpstr>PowerPoint-Präsentation</vt:lpstr>
      <vt:lpstr>PowerPoint-Präsentation</vt:lpstr>
      <vt:lpstr>PowerPoint-Präsentation</vt:lpstr>
      <vt:lpstr>PowerPoint-Präsentation</vt:lpstr>
      <vt:lpstr>PowerPoint-Präsentation</vt:lpstr>
      <vt:lpstr>PowerPoint-Präsentation</vt:lpstr>
      <vt:lpstr>TOP</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Übungen</dc:title>
  <dc:creator>Leonard Hlavin</dc:creator>
  <cp:lastModifiedBy>Leonard Hlavin</cp:lastModifiedBy>
  <cp:revision>8</cp:revision>
  <dcterms:created xsi:type="dcterms:W3CDTF">2020-02-10T13:43:19Z</dcterms:created>
  <dcterms:modified xsi:type="dcterms:W3CDTF">2020-09-16T15:31:47Z</dcterms:modified>
</cp:coreProperties>
</file>